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43" r:id="rId2"/>
    <p:sldId id="269" r:id="rId3"/>
    <p:sldId id="304" r:id="rId4"/>
    <p:sldId id="275" r:id="rId5"/>
    <p:sldId id="314" r:id="rId6"/>
    <p:sldId id="315" r:id="rId7"/>
    <p:sldId id="368" r:id="rId8"/>
    <p:sldId id="369" r:id="rId9"/>
    <p:sldId id="370" r:id="rId10"/>
    <p:sldId id="307" r:id="rId11"/>
    <p:sldId id="311" r:id="rId12"/>
    <p:sldId id="312" r:id="rId13"/>
    <p:sldId id="313" r:id="rId14"/>
    <p:sldId id="371" r:id="rId15"/>
    <p:sldId id="317" r:id="rId16"/>
    <p:sldId id="322" r:id="rId17"/>
    <p:sldId id="306" r:id="rId18"/>
    <p:sldId id="319" r:id="rId19"/>
    <p:sldId id="344" r:id="rId20"/>
    <p:sldId id="321" r:id="rId21"/>
    <p:sldId id="324" r:id="rId22"/>
    <p:sldId id="325" r:id="rId23"/>
    <p:sldId id="326" r:id="rId24"/>
    <p:sldId id="327" r:id="rId25"/>
    <p:sldId id="337" r:id="rId26"/>
    <p:sldId id="328" r:id="rId27"/>
    <p:sldId id="316" r:id="rId28"/>
    <p:sldId id="362" r:id="rId29"/>
    <p:sldId id="363" r:id="rId30"/>
    <p:sldId id="365" r:id="rId31"/>
    <p:sldId id="366" r:id="rId32"/>
    <p:sldId id="364" r:id="rId33"/>
    <p:sldId id="367" r:id="rId34"/>
    <p:sldId id="345" r:id="rId35"/>
    <p:sldId id="346" r:id="rId36"/>
    <p:sldId id="347" r:id="rId37"/>
    <p:sldId id="348" r:id="rId38"/>
    <p:sldId id="334" r:id="rId39"/>
    <p:sldId id="335" r:id="rId40"/>
    <p:sldId id="372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49" r:id="rId49"/>
    <p:sldId id="338" r:id="rId50"/>
    <p:sldId id="323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CCFFCC"/>
    <a:srgbClr val="A50021"/>
    <a:srgbClr val="000066"/>
    <a:srgbClr val="CC00CC"/>
    <a:srgbClr val="C62004"/>
    <a:srgbClr val="B8B400"/>
    <a:srgbClr val="963200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2" autoAdjust="0"/>
    <p:restoredTop sz="94660"/>
  </p:normalViewPr>
  <p:slideViewPr>
    <p:cSldViewPr>
      <p:cViewPr>
        <p:scale>
          <a:sx n="80" d="100"/>
          <a:sy n="80" d="100"/>
        </p:scale>
        <p:origin x="-23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E3AA9-00ED-49EF-90F4-C35C0063A56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091A5A-5132-4380-9C22-ED4814BE0F5A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>
            <a:solidFill>
              <a:srgbClr val="9A0000"/>
            </a:solidFill>
          </a:endParaRPr>
        </a:p>
      </dgm:t>
    </dgm:pt>
    <dgm:pt modelId="{8275DB65-621A-4020-AEF5-322EE9EB5800}" type="parTrans" cxnId="{5CFF915D-3AE6-4DDB-A928-30FBB3489894}">
      <dgm:prSet/>
      <dgm:spPr/>
      <dgm:t>
        <a:bodyPr/>
        <a:lstStyle/>
        <a:p>
          <a:endParaRPr lang="ru-RU">
            <a:solidFill>
              <a:srgbClr val="9A0000"/>
            </a:solidFill>
          </a:endParaRPr>
        </a:p>
      </dgm:t>
    </dgm:pt>
    <dgm:pt modelId="{1A9225E7-8F4B-4946-97C5-73716ADA97BA}" type="sibTrans" cxnId="{5CFF915D-3AE6-4DDB-A928-30FBB3489894}">
      <dgm:prSet/>
      <dgm:spPr/>
      <dgm:t>
        <a:bodyPr/>
        <a:lstStyle/>
        <a:p>
          <a:endParaRPr lang="ru-RU">
            <a:solidFill>
              <a:srgbClr val="9A0000"/>
            </a:solidFill>
          </a:endParaRPr>
        </a:p>
      </dgm:t>
    </dgm:pt>
    <dgm:pt modelId="{F4A3CF65-2564-483C-93D5-692F4A5DCF50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>
            <a:solidFill>
              <a:srgbClr val="9A0000"/>
            </a:solidFill>
          </a:endParaRPr>
        </a:p>
      </dgm:t>
    </dgm:pt>
    <dgm:pt modelId="{BCDEA055-EF44-432A-A23E-2ECEBD0236F8}" type="parTrans" cxnId="{59A0E2CB-9DEA-42AC-99FA-8605CF474F01}">
      <dgm:prSet/>
      <dgm:spPr/>
      <dgm:t>
        <a:bodyPr/>
        <a:lstStyle/>
        <a:p>
          <a:endParaRPr lang="ru-RU">
            <a:solidFill>
              <a:srgbClr val="9A0000"/>
            </a:solidFill>
          </a:endParaRPr>
        </a:p>
      </dgm:t>
    </dgm:pt>
    <dgm:pt modelId="{D9A453A2-0CED-449F-B704-90FF6DA904EB}" type="sibTrans" cxnId="{59A0E2CB-9DEA-42AC-99FA-8605CF474F01}">
      <dgm:prSet/>
      <dgm:spPr/>
      <dgm:t>
        <a:bodyPr/>
        <a:lstStyle/>
        <a:p>
          <a:endParaRPr lang="ru-RU">
            <a:solidFill>
              <a:srgbClr val="9A0000"/>
            </a:solidFill>
          </a:endParaRPr>
        </a:p>
      </dgm:t>
    </dgm:pt>
    <dgm:pt modelId="{9A481937-A89F-43F3-8685-4B4A10546638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>
            <a:solidFill>
              <a:srgbClr val="9A0000"/>
            </a:solidFill>
          </a:endParaRPr>
        </a:p>
      </dgm:t>
    </dgm:pt>
    <dgm:pt modelId="{6ABAE2DB-7B84-462D-B85F-9792C19BE26E}" type="parTrans" cxnId="{C7238779-3568-439B-A803-16B5ED874ECA}">
      <dgm:prSet/>
      <dgm:spPr/>
      <dgm:t>
        <a:bodyPr/>
        <a:lstStyle/>
        <a:p>
          <a:endParaRPr lang="ru-RU">
            <a:solidFill>
              <a:srgbClr val="9A0000"/>
            </a:solidFill>
          </a:endParaRPr>
        </a:p>
      </dgm:t>
    </dgm:pt>
    <dgm:pt modelId="{D11BAA50-0E3D-4DE3-B276-84A5B4807E0C}" type="sibTrans" cxnId="{C7238779-3568-439B-A803-16B5ED874ECA}">
      <dgm:prSet/>
      <dgm:spPr/>
      <dgm:t>
        <a:bodyPr/>
        <a:lstStyle/>
        <a:p>
          <a:endParaRPr lang="ru-RU">
            <a:solidFill>
              <a:srgbClr val="9A0000"/>
            </a:solidFill>
          </a:endParaRPr>
        </a:p>
      </dgm:t>
    </dgm:pt>
    <dgm:pt modelId="{6AE433CC-6526-4CB6-BFBA-7D60C2F7F882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>
            <a:solidFill>
              <a:srgbClr val="9A0000"/>
            </a:solidFill>
          </a:endParaRPr>
        </a:p>
      </dgm:t>
    </dgm:pt>
    <dgm:pt modelId="{4EA8971F-2300-4E0A-8CE7-206D75ABB840}" type="parTrans" cxnId="{D7EC2EE2-8E58-4282-91A6-77A185B1F490}">
      <dgm:prSet/>
      <dgm:spPr/>
      <dgm:t>
        <a:bodyPr/>
        <a:lstStyle/>
        <a:p>
          <a:endParaRPr lang="ru-RU">
            <a:solidFill>
              <a:srgbClr val="9A0000"/>
            </a:solidFill>
          </a:endParaRPr>
        </a:p>
      </dgm:t>
    </dgm:pt>
    <dgm:pt modelId="{0797C0FC-D4DF-4866-9696-480D3EEE498A}" type="sibTrans" cxnId="{D7EC2EE2-8E58-4282-91A6-77A185B1F490}">
      <dgm:prSet/>
      <dgm:spPr/>
      <dgm:t>
        <a:bodyPr/>
        <a:lstStyle/>
        <a:p>
          <a:endParaRPr lang="ru-RU">
            <a:solidFill>
              <a:srgbClr val="9A0000"/>
            </a:solidFill>
          </a:endParaRPr>
        </a:p>
      </dgm:t>
    </dgm:pt>
    <dgm:pt modelId="{682DB2AA-224E-4D7A-ABD9-941F4387C0E7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>
            <a:solidFill>
              <a:srgbClr val="9A0000"/>
            </a:solidFill>
          </a:endParaRPr>
        </a:p>
      </dgm:t>
    </dgm:pt>
    <dgm:pt modelId="{0B029536-F462-4E09-9811-085CF677F71D}" type="parTrans" cxnId="{6712816B-16F4-4A04-BA68-D7B8B181E078}">
      <dgm:prSet/>
      <dgm:spPr/>
      <dgm:t>
        <a:bodyPr/>
        <a:lstStyle/>
        <a:p>
          <a:endParaRPr lang="ru-RU">
            <a:solidFill>
              <a:srgbClr val="9A0000"/>
            </a:solidFill>
          </a:endParaRPr>
        </a:p>
      </dgm:t>
    </dgm:pt>
    <dgm:pt modelId="{D709522A-0C7E-4F35-BC66-9D7259B55A88}" type="sibTrans" cxnId="{6712816B-16F4-4A04-BA68-D7B8B181E078}">
      <dgm:prSet/>
      <dgm:spPr/>
      <dgm:t>
        <a:bodyPr/>
        <a:lstStyle/>
        <a:p>
          <a:endParaRPr lang="ru-RU">
            <a:solidFill>
              <a:srgbClr val="9A0000"/>
            </a:solidFill>
          </a:endParaRPr>
        </a:p>
      </dgm:t>
    </dgm:pt>
    <dgm:pt modelId="{85862BB0-DFB5-416D-A70B-AEED2E0ABCFC}" type="pres">
      <dgm:prSet presAssocID="{C1FE3AA9-00ED-49EF-90F4-C35C0063A5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60F19B-07C5-4B8A-822E-BBB6F56938E5}" type="pres">
      <dgm:prSet presAssocID="{64091A5A-5132-4380-9C22-ED4814BE0F5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5C95A-079D-4DDE-A93B-5F53908A0995}" type="pres">
      <dgm:prSet presAssocID="{1A9225E7-8F4B-4946-97C5-73716ADA97BA}" presName="sibTrans" presStyleLbl="sibTrans2D1" presStyleIdx="0" presStyleCnt="5" custFlipVert="0" custFlipHor="1" custScaleX="27839" custScaleY="39242" custLinFactX="200000" custLinFactY="-100000" custLinFactNeighborX="291664" custLinFactNeighborY="-105788"/>
      <dgm:spPr/>
      <dgm:t>
        <a:bodyPr/>
        <a:lstStyle/>
        <a:p>
          <a:endParaRPr lang="ru-RU"/>
        </a:p>
      </dgm:t>
    </dgm:pt>
    <dgm:pt modelId="{D0D8FF4F-6D21-4E13-9835-F405867F2A9D}" type="pres">
      <dgm:prSet presAssocID="{1A9225E7-8F4B-4946-97C5-73716ADA97B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EC16610-537B-4209-819E-95DC0776407D}" type="pres">
      <dgm:prSet presAssocID="{F4A3CF65-2564-483C-93D5-692F4A5DCF50}" presName="node" presStyleLbl="node1" presStyleIdx="1" presStyleCnt="5" custRadScaleRad="107203" custRadScaleInc="-3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0282F-7B76-42E8-9D22-6E931E22C8D1}" type="pres">
      <dgm:prSet presAssocID="{D9A453A2-0CED-449F-B704-90FF6DA904EB}" presName="sibTrans" presStyleLbl="sibTrans2D1" presStyleIdx="1" presStyleCnt="5" custFlipVert="0" custFlipHor="0" custScaleX="14791" custScaleY="6539" custLinFactX="300000" custLinFactY="100000" custLinFactNeighborX="355010" custLinFactNeighborY="182865"/>
      <dgm:spPr/>
      <dgm:t>
        <a:bodyPr/>
        <a:lstStyle/>
        <a:p>
          <a:endParaRPr lang="ru-RU"/>
        </a:p>
      </dgm:t>
    </dgm:pt>
    <dgm:pt modelId="{7BF6157D-3270-40E9-B232-485FA0EEBFE2}" type="pres">
      <dgm:prSet presAssocID="{D9A453A2-0CED-449F-B704-90FF6DA904E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C2B2183-816F-401B-ACD0-A5547B597D12}" type="pres">
      <dgm:prSet presAssocID="{9A481937-A89F-43F3-8685-4B4A10546638}" presName="node" presStyleLbl="node1" presStyleIdx="2" presStyleCnt="5" custRadScaleRad="98266" custRadScaleInc="-23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9430E-D3F8-46AC-B37F-39A58CD7E9F6}" type="pres">
      <dgm:prSet presAssocID="{D11BAA50-0E3D-4DE3-B276-84A5B4807E0C}" presName="sibTrans" presStyleLbl="sibTrans2D1" presStyleIdx="2" presStyleCnt="5" custFlipVert="0" custFlipHor="0" custScaleX="34391" custScaleY="65473" custLinFactX="216964" custLinFactY="-300000" custLinFactNeighborX="300000" custLinFactNeighborY="-386671"/>
      <dgm:spPr/>
      <dgm:t>
        <a:bodyPr/>
        <a:lstStyle/>
        <a:p>
          <a:endParaRPr lang="ru-RU"/>
        </a:p>
      </dgm:t>
    </dgm:pt>
    <dgm:pt modelId="{76631A07-6EF4-4DCB-B5C3-237E2C4BF4D5}" type="pres">
      <dgm:prSet presAssocID="{D11BAA50-0E3D-4DE3-B276-84A5B4807E0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ADF7C0A-9526-4DCB-A178-5B5AFEE77433}" type="pres">
      <dgm:prSet presAssocID="{6AE433CC-6526-4CB6-BFBA-7D60C2F7F882}" presName="node" presStyleLbl="node1" presStyleIdx="3" presStyleCnt="5" custRadScaleRad="91025" custRadScaleInc="10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CA0D4-0868-48A0-8FED-35D1C92F23A3}" type="pres">
      <dgm:prSet presAssocID="{0797C0FC-D4DF-4866-9696-480D3EEE498A}" presName="sibTrans" presStyleLbl="sibTrans2D1" presStyleIdx="3" presStyleCnt="5" custFlipVert="0" custFlipHor="1" custScaleX="16563" custScaleY="40125" custLinFactX="500000" custLinFactY="-200000" custLinFactNeighborX="584088" custLinFactNeighborY="-298866"/>
      <dgm:spPr/>
      <dgm:t>
        <a:bodyPr/>
        <a:lstStyle/>
        <a:p>
          <a:endParaRPr lang="ru-RU"/>
        </a:p>
      </dgm:t>
    </dgm:pt>
    <dgm:pt modelId="{AD383141-88AE-424D-98E2-1322350BAB58}" type="pres">
      <dgm:prSet presAssocID="{0797C0FC-D4DF-4866-9696-480D3EEE498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EB3CDAC-C1AD-445E-B4B2-C45C1398FE82}" type="pres">
      <dgm:prSet presAssocID="{682DB2AA-224E-4D7A-ABD9-941F4387C0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A5F95-1C85-4848-BBDA-62A0C27F0D41}" type="pres">
      <dgm:prSet presAssocID="{D709522A-0C7E-4F35-BC66-9D7259B55A88}" presName="sibTrans" presStyleLbl="sibTrans2D1" presStyleIdx="4" presStyleCnt="5" custFlipVert="0" custFlipHor="0" custScaleX="8307" custScaleY="38137" custLinFactX="350530" custLinFactY="-58585" custLinFactNeighborX="400000" custLinFactNeighborY="-100000"/>
      <dgm:spPr/>
      <dgm:t>
        <a:bodyPr/>
        <a:lstStyle/>
        <a:p>
          <a:endParaRPr lang="ru-RU"/>
        </a:p>
      </dgm:t>
    </dgm:pt>
    <dgm:pt modelId="{C2B21BF6-B11F-40AE-A1AC-90EE5D032A10}" type="pres">
      <dgm:prSet presAssocID="{D709522A-0C7E-4F35-BC66-9D7259B55A88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1FDDB1D-5029-4B43-9705-5115FEA44376}" type="presOf" srcId="{D9A453A2-0CED-449F-B704-90FF6DA904EB}" destId="{7BF6157D-3270-40E9-B232-485FA0EEBFE2}" srcOrd="1" destOrd="0" presId="urn:microsoft.com/office/officeart/2005/8/layout/cycle2"/>
    <dgm:cxn modelId="{59A0E2CB-9DEA-42AC-99FA-8605CF474F01}" srcId="{C1FE3AA9-00ED-49EF-90F4-C35C0063A56A}" destId="{F4A3CF65-2564-483C-93D5-692F4A5DCF50}" srcOrd="1" destOrd="0" parTransId="{BCDEA055-EF44-432A-A23E-2ECEBD0236F8}" sibTransId="{D9A453A2-0CED-449F-B704-90FF6DA904EB}"/>
    <dgm:cxn modelId="{46CCEAD2-E0A7-47BB-829C-A04DD5C68A23}" type="presOf" srcId="{D11BAA50-0E3D-4DE3-B276-84A5B4807E0C}" destId="{76631A07-6EF4-4DCB-B5C3-237E2C4BF4D5}" srcOrd="1" destOrd="0" presId="urn:microsoft.com/office/officeart/2005/8/layout/cycle2"/>
    <dgm:cxn modelId="{6712816B-16F4-4A04-BA68-D7B8B181E078}" srcId="{C1FE3AA9-00ED-49EF-90F4-C35C0063A56A}" destId="{682DB2AA-224E-4D7A-ABD9-941F4387C0E7}" srcOrd="4" destOrd="0" parTransId="{0B029536-F462-4E09-9811-085CF677F71D}" sibTransId="{D709522A-0C7E-4F35-BC66-9D7259B55A88}"/>
    <dgm:cxn modelId="{041162AF-2D5F-4E0F-8BC0-41D1AE0F63B8}" type="presOf" srcId="{6AE433CC-6526-4CB6-BFBA-7D60C2F7F882}" destId="{EADF7C0A-9526-4DCB-A178-5B5AFEE77433}" srcOrd="0" destOrd="0" presId="urn:microsoft.com/office/officeart/2005/8/layout/cycle2"/>
    <dgm:cxn modelId="{D7EC2EE2-8E58-4282-91A6-77A185B1F490}" srcId="{C1FE3AA9-00ED-49EF-90F4-C35C0063A56A}" destId="{6AE433CC-6526-4CB6-BFBA-7D60C2F7F882}" srcOrd="3" destOrd="0" parTransId="{4EA8971F-2300-4E0A-8CE7-206D75ABB840}" sibTransId="{0797C0FC-D4DF-4866-9696-480D3EEE498A}"/>
    <dgm:cxn modelId="{B12523B6-A898-4461-9668-6D1A47DAA70E}" type="presOf" srcId="{D709522A-0C7E-4F35-BC66-9D7259B55A88}" destId="{C2B21BF6-B11F-40AE-A1AC-90EE5D032A10}" srcOrd="1" destOrd="0" presId="urn:microsoft.com/office/officeart/2005/8/layout/cycle2"/>
    <dgm:cxn modelId="{F3C9DA7E-B154-4B20-AD1B-57B47CA6ADF6}" type="presOf" srcId="{D11BAA50-0E3D-4DE3-B276-84A5B4807E0C}" destId="{2F19430E-D3F8-46AC-B37F-39A58CD7E9F6}" srcOrd="0" destOrd="0" presId="urn:microsoft.com/office/officeart/2005/8/layout/cycle2"/>
    <dgm:cxn modelId="{6EA6F029-8979-413D-80B5-2BCAAB9C245B}" type="presOf" srcId="{1A9225E7-8F4B-4946-97C5-73716ADA97BA}" destId="{D0D8FF4F-6D21-4E13-9835-F405867F2A9D}" srcOrd="1" destOrd="0" presId="urn:microsoft.com/office/officeart/2005/8/layout/cycle2"/>
    <dgm:cxn modelId="{50E81C68-FF1D-458F-A50E-276C0571A5EE}" type="presOf" srcId="{0797C0FC-D4DF-4866-9696-480D3EEE498A}" destId="{AD383141-88AE-424D-98E2-1322350BAB58}" srcOrd="1" destOrd="0" presId="urn:microsoft.com/office/officeart/2005/8/layout/cycle2"/>
    <dgm:cxn modelId="{5CFF915D-3AE6-4DDB-A928-30FBB3489894}" srcId="{C1FE3AA9-00ED-49EF-90F4-C35C0063A56A}" destId="{64091A5A-5132-4380-9C22-ED4814BE0F5A}" srcOrd="0" destOrd="0" parTransId="{8275DB65-621A-4020-AEF5-322EE9EB5800}" sibTransId="{1A9225E7-8F4B-4946-97C5-73716ADA97BA}"/>
    <dgm:cxn modelId="{475D515C-2F61-4047-A9CC-E41459CDE3CB}" type="presOf" srcId="{D709522A-0C7E-4F35-BC66-9D7259B55A88}" destId="{315A5F95-1C85-4848-BBDA-62A0C27F0D41}" srcOrd="0" destOrd="0" presId="urn:microsoft.com/office/officeart/2005/8/layout/cycle2"/>
    <dgm:cxn modelId="{C79FB7DF-18A0-4360-AB4B-9C3326F1191E}" type="presOf" srcId="{F4A3CF65-2564-483C-93D5-692F4A5DCF50}" destId="{EEC16610-537B-4209-819E-95DC0776407D}" srcOrd="0" destOrd="0" presId="urn:microsoft.com/office/officeart/2005/8/layout/cycle2"/>
    <dgm:cxn modelId="{E251E6C2-BB35-48E3-9FF8-2E243B4FEA6D}" type="presOf" srcId="{1A9225E7-8F4B-4946-97C5-73716ADA97BA}" destId="{08A5C95A-079D-4DDE-A93B-5F53908A0995}" srcOrd="0" destOrd="0" presId="urn:microsoft.com/office/officeart/2005/8/layout/cycle2"/>
    <dgm:cxn modelId="{B6F0C345-10AE-44A8-9014-F4084881CBD7}" type="presOf" srcId="{0797C0FC-D4DF-4866-9696-480D3EEE498A}" destId="{435CA0D4-0868-48A0-8FED-35D1C92F23A3}" srcOrd="0" destOrd="0" presId="urn:microsoft.com/office/officeart/2005/8/layout/cycle2"/>
    <dgm:cxn modelId="{3A2B5BA3-89D0-4B49-A021-84EE43B32C08}" type="presOf" srcId="{9A481937-A89F-43F3-8685-4B4A10546638}" destId="{FC2B2183-816F-401B-ACD0-A5547B597D12}" srcOrd="0" destOrd="0" presId="urn:microsoft.com/office/officeart/2005/8/layout/cycle2"/>
    <dgm:cxn modelId="{E4869023-872E-49E7-9F52-80B3D2A6270E}" type="presOf" srcId="{682DB2AA-224E-4D7A-ABD9-941F4387C0E7}" destId="{5EB3CDAC-C1AD-445E-B4B2-C45C1398FE82}" srcOrd="0" destOrd="0" presId="urn:microsoft.com/office/officeart/2005/8/layout/cycle2"/>
    <dgm:cxn modelId="{C3DC229E-2124-4C11-BFA2-1594E494D978}" type="presOf" srcId="{D9A453A2-0CED-449F-B704-90FF6DA904EB}" destId="{F730282F-7B76-42E8-9D22-6E931E22C8D1}" srcOrd="0" destOrd="0" presId="urn:microsoft.com/office/officeart/2005/8/layout/cycle2"/>
    <dgm:cxn modelId="{AED8EA2C-F90B-4166-AD51-021299D063CC}" type="presOf" srcId="{64091A5A-5132-4380-9C22-ED4814BE0F5A}" destId="{0C60F19B-07C5-4B8A-822E-BBB6F56938E5}" srcOrd="0" destOrd="0" presId="urn:microsoft.com/office/officeart/2005/8/layout/cycle2"/>
    <dgm:cxn modelId="{3D1CE5F4-1D2A-4347-B6E6-9A8163143FB4}" type="presOf" srcId="{C1FE3AA9-00ED-49EF-90F4-C35C0063A56A}" destId="{85862BB0-DFB5-416D-A70B-AEED2E0ABCFC}" srcOrd="0" destOrd="0" presId="urn:microsoft.com/office/officeart/2005/8/layout/cycle2"/>
    <dgm:cxn modelId="{C7238779-3568-439B-A803-16B5ED874ECA}" srcId="{C1FE3AA9-00ED-49EF-90F4-C35C0063A56A}" destId="{9A481937-A89F-43F3-8685-4B4A10546638}" srcOrd="2" destOrd="0" parTransId="{6ABAE2DB-7B84-462D-B85F-9792C19BE26E}" sibTransId="{D11BAA50-0E3D-4DE3-B276-84A5B4807E0C}"/>
    <dgm:cxn modelId="{DC687D9E-30A8-4057-867D-B6A126521654}" type="presParOf" srcId="{85862BB0-DFB5-416D-A70B-AEED2E0ABCFC}" destId="{0C60F19B-07C5-4B8A-822E-BBB6F56938E5}" srcOrd="0" destOrd="0" presId="urn:microsoft.com/office/officeart/2005/8/layout/cycle2"/>
    <dgm:cxn modelId="{DE0A53C3-91AC-4AAF-BE6D-FE3994A57B8C}" type="presParOf" srcId="{85862BB0-DFB5-416D-A70B-AEED2E0ABCFC}" destId="{08A5C95A-079D-4DDE-A93B-5F53908A0995}" srcOrd="1" destOrd="0" presId="urn:microsoft.com/office/officeart/2005/8/layout/cycle2"/>
    <dgm:cxn modelId="{134DD13C-775F-4BFB-AEF3-5BCB8D36A4E3}" type="presParOf" srcId="{08A5C95A-079D-4DDE-A93B-5F53908A0995}" destId="{D0D8FF4F-6D21-4E13-9835-F405867F2A9D}" srcOrd="0" destOrd="0" presId="urn:microsoft.com/office/officeart/2005/8/layout/cycle2"/>
    <dgm:cxn modelId="{AE0AAE0C-2710-46BA-AC4C-579E4577D6BA}" type="presParOf" srcId="{85862BB0-DFB5-416D-A70B-AEED2E0ABCFC}" destId="{EEC16610-537B-4209-819E-95DC0776407D}" srcOrd="2" destOrd="0" presId="urn:microsoft.com/office/officeart/2005/8/layout/cycle2"/>
    <dgm:cxn modelId="{8E9ECCFA-8AF4-4634-936F-C3E36E46D588}" type="presParOf" srcId="{85862BB0-DFB5-416D-A70B-AEED2E0ABCFC}" destId="{F730282F-7B76-42E8-9D22-6E931E22C8D1}" srcOrd="3" destOrd="0" presId="urn:microsoft.com/office/officeart/2005/8/layout/cycle2"/>
    <dgm:cxn modelId="{ED4FA4C3-F33F-4E0E-96A9-FE4AF6C8865E}" type="presParOf" srcId="{F730282F-7B76-42E8-9D22-6E931E22C8D1}" destId="{7BF6157D-3270-40E9-B232-485FA0EEBFE2}" srcOrd="0" destOrd="0" presId="urn:microsoft.com/office/officeart/2005/8/layout/cycle2"/>
    <dgm:cxn modelId="{FE31B36B-C04D-4351-A699-605B5B138C4B}" type="presParOf" srcId="{85862BB0-DFB5-416D-A70B-AEED2E0ABCFC}" destId="{FC2B2183-816F-401B-ACD0-A5547B597D12}" srcOrd="4" destOrd="0" presId="urn:microsoft.com/office/officeart/2005/8/layout/cycle2"/>
    <dgm:cxn modelId="{4AE57C49-D6C9-452D-96B4-33A7A2A47B48}" type="presParOf" srcId="{85862BB0-DFB5-416D-A70B-AEED2E0ABCFC}" destId="{2F19430E-D3F8-46AC-B37F-39A58CD7E9F6}" srcOrd="5" destOrd="0" presId="urn:microsoft.com/office/officeart/2005/8/layout/cycle2"/>
    <dgm:cxn modelId="{A706DD8F-45B7-4D8D-91D0-2B60DB9A1AAF}" type="presParOf" srcId="{2F19430E-D3F8-46AC-B37F-39A58CD7E9F6}" destId="{76631A07-6EF4-4DCB-B5C3-237E2C4BF4D5}" srcOrd="0" destOrd="0" presId="urn:microsoft.com/office/officeart/2005/8/layout/cycle2"/>
    <dgm:cxn modelId="{B44832CB-99BE-43CD-8BCF-11D966987810}" type="presParOf" srcId="{85862BB0-DFB5-416D-A70B-AEED2E0ABCFC}" destId="{EADF7C0A-9526-4DCB-A178-5B5AFEE77433}" srcOrd="6" destOrd="0" presId="urn:microsoft.com/office/officeart/2005/8/layout/cycle2"/>
    <dgm:cxn modelId="{45C5916F-2668-4DDA-8556-3C62A2FAACF1}" type="presParOf" srcId="{85862BB0-DFB5-416D-A70B-AEED2E0ABCFC}" destId="{435CA0D4-0868-48A0-8FED-35D1C92F23A3}" srcOrd="7" destOrd="0" presId="urn:microsoft.com/office/officeart/2005/8/layout/cycle2"/>
    <dgm:cxn modelId="{45CEBEFD-A78F-4A0F-B4E0-DB4D5CCF4DF2}" type="presParOf" srcId="{435CA0D4-0868-48A0-8FED-35D1C92F23A3}" destId="{AD383141-88AE-424D-98E2-1322350BAB58}" srcOrd="0" destOrd="0" presId="urn:microsoft.com/office/officeart/2005/8/layout/cycle2"/>
    <dgm:cxn modelId="{1DC18B4C-66BC-4E3A-B20F-FBCB00B94922}" type="presParOf" srcId="{85862BB0-DFB5-416D-A70B-AEED2E0ABCFC}" destId="{5EB3CDAC-C1AD-445E-B4B2-C45C1398FE82}" srcOrd="8" destOrd="0" presId="urn:microsoft.com/office/officeart/2005/8/layout/cycle2"/>
    <dgm:cxn modelId="{320C565F-9508-4B60-93C5-64F9658FC401}" type="presParOf" srcId="{85862BB0-DFB5-416D-A70B-AEED2E0ABCFC}" destId="{315A5F95-1C85-4848-BBDA-62A0C27F0D41}" srcOrd="9" destOrd="0" presId="urn:microsoft.com/office/officeart/2005/8/layout/cycle2"/>
    <dgm:cxn modelId="{B97740B8-1273-486A-A530-38EC6C4486F3}" type="presParOf" srcId="{315A5F95-1C85-4848-BBDA-62A0C27F0D41}" destId="{C2B21BF6-B11F-40AE-A1AC-90EE5D032A10}" srcOrd="0" destOrd="0" presId="urn:microsoft.com/office/officeart/2005/8/layout/cycle2"/>
  </dgm:cxnLst>
  <dgm:bg/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2A438-1A8A-469B-AB29-63B5B23C7F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A8467A-803C-4527-A700-5DD95547012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>
                <a:lumMod val="50000"/>
              </a:schemeClr>
            </a:gs>
            <a:gs pos="8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ru-RU" sz="2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rPr>
            <a:t>Основа – планируемые результаты и их проекция на различные этапы учебного процесса</a:t>
          </a:r>
          <a:endParaRPr lang="ru-RU" sz="2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259D441-4B1E-414D-909C-0FE89666599A}" type="parTrans" cxnId="{3745FF16-CCFE-4F6A-A995-FF8F48F0BB41}">
      <dgm:prSet/>
      <dgm:spPr/>
      <dgm:t>
        <a:bodyPr/>
        <a:lstStyle/>
        <a:p>
          <a:endParaRPr lang="ru-RU"/>
        </a:p>
      </dgm:t>
    </dgm:pt>
    <dgm:pt modelId="{60288246-E8CD-4376-9C46-2BEA5F960475}" type="sibTrans" cxnId="{3745FF16-CCFE-4F6A-A995-FF8F48F0BB41}">
      <dgm:prSet/>
      <dgm:spPr/>
      <dgm:t>
        <a:bodyPr/>
        <a:lstStyle/>
        <a:p>
          <a:endParaRPr lang="ru-RU"/>
        </a:p>
      </dgm:t>
    </dgm:pt>
    <dgm:pt modelId="{BD02B7A2-A826-4C97-9CBA-E5236F857DD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>
                <a:lumMod val="50000"/>
              </a:schemeClr>
            </a:gs>
            <a:gs pos="8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2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rPr>
            <a:t>Дифференциация требований к освоению содержания </a:t>
          </a:r>
        </a:p>
        <a:p>
          <a:pPr>
            <a:spcAft>
              <a:spcPts val="0"/>
            </a:spcAft>
          </a:pPr>
          <a:r>
            <a:rPr lang="ru-RU" sz="2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rPr>
            <a:t>образования</a:t>
          </a:r>
        </a:p>
      </dgm:t>
    </dgm:pt>
    <dgm:pt modelId="{8F642268-2739-4405-AB78-1F1751339B8F}" type="parTrans" cxnId="{9DBF2D9E-CB07-4794-A121-37255CD46F5C}">
      <dgm:prSet/>
      <dgm:spPr/>
      <dgm:t>
        <a:bodyPr/>
        <a:lstStyle/>
        <a:p>
          <a:endParaRPr lang="ru-RU"/>
        </a:p>
      </dgm:t>
    </dgm:pt>
    <dgm:pt modelId="{1A38611D-EBC1-4079-81F3-DC8CD44B28E6}" type="sibTrans" cxnId="{9DBF2D9E-CB07-4794-A121-37255CD46F5C}">
      <dgm:prSet/>
      <dgm:spPr/>
      <dgm:t>
        <a:bodyPr/>
        <a:lstStyle/>
        <a:p>
          <a:endParaRPr lang="ru-RU"/>
        </a:p>
      </dgm:t>
    </dgm:pt>
    <dgm:pt modelId="{C54D3D17-1FAF-4570-96E7-AD4A9A6CF58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>
                <a:lumMod val="50000"/>
              </a:schemeClr>
            </a:gs>
            <a:gs pos="8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</a:gradFill>
      </dgm:spPr>
      <dgm:t>
        <a:bodyPr/>
        <a:lstStyle/>
        <a:p>
          <a:pPr indent="-457200" algn="l">
            <a:spcAft>
              <a:spcPts val="0"/>
            </a:spcAft>
          </a:pPr>
          <a:r>
            <a:rPr lang="ru-RU" sz="2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rPr>
            <a:t>Целенаправленная                     организация </a:t>
          </a:r>
        </a:p>
        <a:p>
          <a:pPr indent="-457200" algn="l">
            <a:spcAft>
              <a:spcPts val="0"/>
            </a:spcAft>
          </a:pPr>
          <a:r>
            <a:rPr lang="ru-RU" sz="2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rPr>
            <a:t>учебной </a:t>
          </a:r>
        </a:p>
        <a:p>
          <a:pPr indent="-457200" algn="l">
            <a:spcAft>
              <a:spcPts val="0"/>
            </a:spcAft>
          </a:pPr>
          <a:r>
            <a:rPr lang="ru-RU" sz="2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rPr>
            <a:t>деятельности на основе учебных задач и ситуаций</a:t>
          </a:r>
        </a:p>
      </dgm:t>
    </dgm:pt>
    <dgm:pt modelId="{F3F2FB1C-A6CA-4E7D-B4F9-AE1141021400}" type="parTrans" cxnId="{5214EA0D-E33F-45D3-8146-ECB022D70BA1}">
      <dgm:prSet/>
      <dgm:spPr/>
      <dgm:t>
        <a:bodyPr/>
        <a:lstStyle/>
        <a:p>
          <a:endParaRPr lang="ru-RU"/>
        </a:p>
      </dgm:t>
    </dgm:pt>
    <dgm:pt modelId="{9BB14870-5E27-4229-B8BE-29DE1F2F9899}" type="sibTrans" cxnId="{5214EA0D-E33F-45D3-8146-ECB022D70BA1}">
      <dgm:prSet/>
      <dgm:spPr/>
      <dgm:t>
        <a:bodyPr/>
        <a:lstStyle/>
        <a:p>
          <a:endParaRPr lang="ru-RU"/>
        </a:p>
      </dgm:t>
    </dgm:pt>
    <dgm:pt modelId="{CC92FC17-FA41-4353-8FAA-C0C25D1A330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1">
                <a:lumMod val="50000"/>
              </a:schemeClr>
            </a:gs>
            <a:gs pos="8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2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rPr>
            <a:t>   «</a:t>
          </a:r>
          <a:r>
            <a:rPr lang="ru-RU" sz="26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rPr>
            <a:t>Встроенность</a:t>
          </a:r>
          <a:r>
            <a:rPr lang="ru-RU" sz="2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rPr>
            <a:t>» системы текущего, промежуточного и итогового оценивания в учебный процесс</a:t>
          </a:r>
        </a:p>
      </dgm:t>
    </dgm:pt>
    <dgm:pt modelId="{81999E79-DA3D-4AA1-B54F-B60C46F9531C}" type="parTrans" cxnId="{9B5D119B-6533-4C11-B62E-AA8DDEB87C8B}">
      <dgm:prSet/>
      <dgm:spPr/>
      <dgm:t>
        <a:bodyPr/>
        <a:lstStyle/>
        <a:p>
          <a:endParaRPr lang="ru-RU"/>
        </a:p>
      </dgm:t>
    </dgm:pt>
    <dgm:pt modelId="{415157A1-B0F7-41DA-AE31-0D4DF3159BC5}" type="sibTrans" cxnId="{9B5D119B-6533-4C11-B62E-AA8DDEB87C8B}">
      <dgm:prSet/>
      <dgm:spPr/>
      <dgm:t>
        <a:bodyPr/>
        <a:lstStyle/>
        <a:p>
          <a:endParaRPr lang="ru-RU"/>
        </a:p>
      </dgm:t>
    </dgm:pt>
    <dgm:pt modelId="{DEC8F350-B49F-4C81-840D-3AF242218BFB}" type="pres">
      <dgm:prSet presAssocID="{7E92A438-1A8A-469B-AB29-63B5B23C7F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5C5801-2F7D-432C-A30D-C5305BDB9E51}" type="pres">
      <dgm:prSet presAssocID="{18A8467A-803C-4527-A700-5DD955470122}" presName="node" presStyleLbl="node1" presStyleIdx="0" presStyleCnt="4" custScaleY="75132" custLinFactNeighborX="3531" custLinFactNeighborY="1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FB83A-A731-401C-8939-26C8C47315E8}" type="pres">
      <dgm:prSet presAssocID="{60288246-E8CD-4376-9C46-2BEA5F960475}" presName="sibTrans" presStyleCnt="0"/>
      <dgm:spPr/>
    </dgm:pt>
    <dgm:pt modelId="{E0BBD6DF-F375-49B4-9B8F-811B01D8B66D}" type="pres">
      <dgm:prSet presAssocID="{BD02B7A2-A826-4C97-9CBA-E5236F857DD8}" presName="node" presStyleLbl="node1" presStyleIdx="1" presStyleCnt="4" custScaleX="100000" custScaleY="77821" custLinFactNeighborX="-3333" custLinFactNeighborY="15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C4D3C-0D42-49BA-BC07-B88516D0C9BA}" type="pres">
      <dgm:prSet presAssocID="{1A38611D-EBC1-4079-81F3-DC8CD44B28E6}" presName="sibTrans" presStyleCnt="0"/>
      <dgm:spPr/>
    </dgm:pt>
    <dgm:pt modelId="{298FFF45-7022-4177-A066-FB06CBDFB44C}" type="pres">
      <dgm:prSet presAssocID="{C54D3D17-1FAF-4570-96E7-AD4A9A6CF580}" presName="node" presStyleLbl="node1" presStyleIdx="2" presStyleCnt="4" custScaleY="87223" custLinFactNeighborX="3531" custLinFactNeighborY="4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C2E85-152F-42D2-A7D0-7D25624C705B}" type="pres">
      <dgm:prSet presAssocID="{9BB14870-5E27-4229-B8BE-29DE1F2F9899}" presName="sibTrans" presStyleCnt="0"/>
      <dgm:spPr/>
    </dgm:pt>
    <dgm:pt modelId="{3F06CC40-8461-41DC-BC85-E3E734168CD8}" type="pres">
      <dgm:prSet presAssocID="{CC92FC17-FA41-4353-8FAA-C0C25D1A3300}" presName="node" presStyleLbl="node1" presStyleIdx="3" presStyleCnt="4" custScaleY="83747" custLinFactNeighborX="-3333" custLinFactNeighborY="5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14EA0D-E33F-45D3-8146-ECB022D70BA1}" srcId="{7E92A438-1A8A-469B-AB29-63B5B23C7F2D}" destId="{C54D3D17-1FAF-4570-96E7-AD4A9A6CF580}" srcOrd="2" destOrd="0" parTransId="{F3F2FB1C-A6CA-4E7D-B4F9-AE1141021400}" sibTransId="{9BB14870-5E27-4229-B8BE-29DE1F2F9899}"/>
    <dgm:cxn modelId="{1562969A-FAAE-4E57-9A40-563DB59E728C}" type="presOf" srcId="{7E92A438-1A8A-469B-AB29-63B5B23C7F2D}" destId="{DEC8F350-B49F-4C81-840D-3AF242218BFB}" srcOrd="0" destOrd="0" presId="urn:microsoft.com/office/officeart/2005/8/layout/default"/>
    <dgm:cxn modelId="{9B5D119B-6533-4C11-B62E-AA8DDEB87C8B}" srcId="{7E92A438-1A8A-469B-AB29-63B5B23C7F2D}" destId="{CC92FC17-FA41-4353-8FAA-C0C25D1A3300}" srcOrd="3" destOrd="0" parTransId="{81999E79-DA3D-4AA1-B54F-B60C46F9531C}" sibTransId="{415157A1-B0F7-41DA-AE31-0D4DF3159BC5}"/>
    <dgm:cxn modelId="{DBC8323B-BDBE-420D-A711-066F3556E80E}" type="presOf" srcId="{CC92FC17-FA41-4353-8FAA-C0C25D1A3300}" destId="{3F06CC40-8461-41DC-BC85-E3E734168CD8}" srcOrd="0" destOrd="0" presId="urn:microsoft.com/office/officeart/2005/8/layout/default"/>
    <dgm:cxn modelId="{9DBF2D9E-CB07-4794-A121-37255CD46F5C}" srcId="{7E92A438-1A8A-469B-AB29-63B5B23C7F2D}" destId="{BD02B7A2-A826-4C97-9CBA-E5236F857DD8}" srcOrd="1" destOrd="0" parTransId="{8F642268-2739-4405-AB78-1F1751339B8F}" sibTransId="{1A38611D-EBC1-4079-81F3-DC8CD44B28E6}"/>
    <dgm:cxn modelId="{3745FF16-CCFE-4F6A-A995-FF8F48F0BB41}" srcId="{7E92A438-1A8A-469B-AB29-63B5B23C7F2D}" destId="{18A8467A-803C-4527-A700-5DD955470122}" srcOrd="0" destOrd="0" parTransId="{3259D441-4B1E-414D-909C-0FE89666599A}" sibTransId="{60288246-E8CD-4376-9C46-2BEA5F960475}"/>
    <dgm:cxn modelId="{70908DC6-795A-42E1-9A59-C87935A08727}" type="presOf" srcId="{C54D3D17-1FAF-4570-96E7-AD4A9A6CF580}" destId="{298FFF45-7022-4177-A066-FB06CBDFB44C}" srcOrd="0" destOrd="0" presId="urn:microsoft.com/office/officeart/2005/8/layout/default"/>
    <dgm:cxn modelId="{CAB5AC4F-9555-42D6-85C7-514CE09977AC}" type="presOf" srcId="{BD02B7A2-A826-4C97-9CBA-E5236F857DD8}" destId="{E0BBD6DF-F375-49B4-9B8F-811B01D8B66D}" srcOrd="0" destOrd="0" presId="urn:microsoft.com/office/officeart/2005/8/layout/default"/>
    <dgm:cxn modelId="{E6340A1D-88B4-49DD-9542-D152536F3076}" type="presOf" srcId="{18A8467A-803C-4527-A700-5DD955470122}" destId="{C25C5801-2F7D-432C-A30D-C5305BDB9E51}" srcOrd="0" destOrd="0" presId="urn:microsoft.com/office/officeart/2005/8/layout/default"/>
    <dgm:cxn modelId="{F6028618-60BE-4B8C-BB58-0BF5C6B9B7FA}" type="presParOf" srcId="{DEC8F350-B49F-4C81-840D-3AF242218BFB}" destId="{C25C5801-2F7D-432C-A30D-C5305BDB9E51}" srcOrd="0" destOrd="0" presId="urn:microsoft.com/office/officeart/2005/8/layout/default"/>
    <dgm:cxn modelId="{6945BDEA-6F73-4614-A182-5D13BE0EEB84}" type="presParOf" srcId="{DEC8F350-B49F-4C81-840D-3AF242218BFB}" destId="{264FB83A-A731-401C-8939-26C8C47315E8}" srcOrd="1" destOrd="0" presId="urn:microsoft.com/office/officeart/2005/8/layout/default"/>
    <dgm:cxn modelId="{7F0AA249-35F8-4EE2-B3F1-17254BC7277D}" type="presParOf" srcId="{DEC8F350-B49F-4C81-840D-3AF242218BFB}" destId="{E0BBD6DF-F375-49B4-9B8F-811B01D8B66D}" srcOrd="2" destOrd="0" presId="urn:microsoft.com/office/officeart/2005/8/layout/default"/>
    <dgm:cxn modelId="{481F9307-5BC7-4234-A63C-05A9C4F061B8}" type="presParOf" srcId="{DEC8F350-B49F-4C81-840D-3AF242218BFB}" destId="{6B3C4D3C-0D42-49BA-BC07-B88516D0C9BA}" srcOrd="3" destOrd="0" presId="urn:microsoft.com/office/officeart/2005/8/layout/default"/>
    <dgm:cxn modelId="{E174086A-B61C-459E-AC6B-BE5FFE4CEE37}" type="presParOf" srcId="{DEC8F350-B49F-4C81-840D-3AF242218BFB}" destId="{298FFF45-7022-4177-A066-FB06CBDFB44C}" srcOrd="4" destOrd="0" presId="urn:microsoft.com/office/officeart/2005/8/layout/default"/>
    <dgm:cxn modelId="{130A0AD9-212A-4F5E-A02F-4ED45662B558}" type="presParOf" srcId="{DEC8F350-B49F-4C81-840D-3AF242218BFB}" destId="{D6EC2E85-152F-42D2-A7D0-7D25624C705B}" srcOrd="5" destOrd="0" presId="urn:microsoft.com/office/officeart/2005/8/layout/default"/>
    <dgm:cxn modelId="{8C7A48A4-EB3E-4341-BE9A-F9A2FCC3797F}" type="presParOf" srcId="{DEC8F350-B49F-4C81-840D-3AF242218BFB}" destId="{3F06CC40-8461-41DC-BC85-E3E734168CD8}" srcOrd="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63DE55-12B1-47F0-8F82-1510D102BC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E5888E-0873-40CC-8E4E-5DF343A2695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Информационные  и коммуникативные технологии </a:t>
          </a:r>
        </a:p>
        <a:p>
          <a:pPr>
            <a:spcAft>
              <a:spcPts val="0"/>
            </a:spcAft>
          </a:pP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(коммуникация:  общение, переработка информации, </a:t>
          </a:r>
        </a:p>
        <a:p>
          <a:pPr>
            <a:spcAft>
              <a:spcPts val="0"/>
            </a:spcAft>
          </a:pPr>
          <a:r>
            <a:rPr lang="ru-RU" sz="22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отвечание</a:t>
          </a: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на чужой «текст»)</a:t>
          </a:r>
          <a:endParaRPr lang="ru-RU" sz="2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A4126F4-0BF2-4C23-B65C-9E79F73D238D}" type="parTrans" cxnId="{2107825C-8845-4066-BEE3-BC9558148182}">
      <dgm:prSet/>
      <dgm:spPr/>
      <dgm:t>
        <a:bodyPr/>
        <a:lstStyle/>
        <a:p>
          <a:endParaRPr lang="ru-RU"/>
        </a:p>
      </dgm:t>
    </dgm:pt>
    <dgm:pt modelId="{EA25D3F9-2081-4112-A532-94F134A9CF71}" type="sibTrans" cxnId="{2107825C-8845-4066-BEE3-BC9558148182}">
      <dgm:prSet/>
      <dgm:spPr/>
      <dgm:t>
        <a:bodyPr/>
        <a:lstStyle/>
        <a:p>
          <a:endParaRPr lang="ru-RU"/>
        </a:p>
      </dgm:t>
    </dgm:pt>
    <dgm:pt modelId="{642AAE83-709D-4A96-8B81-BB2AF55D019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Технология, основанная на создании учебной ситуации </a:t>
          </a:r>
        </a:p>
        <a:p>
          <a:pPr>
            <a:spcAft>
              <a:spcPts val="0"/>
            </a:spcAft>
          </a:pP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(решение практических задач, значимых для изучения </a:t>
          </a:r>
        </a:p>
        <a:p>
          <a:pPr>
            <a:spcAft>
              <a:spcPts val="0"/>
            </a:spcAft>
          </a:pP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окружающего мира),  проблемное обучение</a:t>
          </a:r>
        </a:p>
      </dgm:t>
    </dgm:pt>
    <dgm:pt modelId="{AB76F7D4-A7EC-411D-882A-E244169F3DB4}" type="parTrans" cxnId="{A3417D3F-1D60-4405-925B-44C319F1B024}">
      <dgm:prSet/>
      <dgm:spPr/>
      <dgm:t>
        <a:bodyPr/>
        <a:lstStyle/>
        <a:p>
          <a:endParaRPr lang="ru-RU"/>
        </a:p>
      </dgm:t>
    </dgm:pt>
    <dgm:pt modelId="{EB0AFEE0-C17C-45DB-A935-8600B9B295A0}" type="sibTrans" cxnId="{A3417D3F-1D60-4405-925B-44C319F1B024}">
      <dgm:prSet/>
      <dgm:spPr/>
      <dgm:t>
        <a:bodyPr/>
        <a:lstStyle/>
        <a:p>
          <a:endParaRPr lang="ru-RU"/>
        </a:p>
      </dgm:t>
    </dgm:pt>
    <dgm:pt modelId="{ECF5DFF2-D17E-45BC-9052-C925F1EB11CD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Технология, основанная на реализации проектной </a:t>
          </a:r>
        </a:p>
        <a:p>
          <a:pPr>
            <a:spcAft>
              <a:spcPts val="0"/>
            </a:spcAft>
          </a:pP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деятельности</a:t>
          </a:r>
        </a:p>
      </dgm:t>
    </dgm:pt>
    <dgm:pt modelId="{5152C03F-5F36-4BA7-AD5E-AC31FD49803A}" type="parTrans" cxnId="{709B1AC0-052F-49A9-AFFF-5B76F9A54C18}">
      <dgm:prSet/>
      <dgm:spPr/>
      <dgm:t>
        <a:bodyPr/>
        <a:lstStyle/>
        <a:p>
          <a:endParaRPr lang="ru-RU"/>
        </a:p>
      </dgm:t>
    </dgm:pt>
    <dgm:pt modelId="{0D0ABCA4-4D54-4D6F-AE9F-DCB7E0F6A88A}" type="sibTrans" cxnId="{709B1AC0-052F-49A9-AFFF-5B76F9A54C18}">
      <dgm:prSet/>
      <dgm:spPr/>
      <dgm:t>
        <a:bodyPr/>
        <a:lstStyle/>
        <a:p>
          <a:endParaRPr lang="ru-RU"/>
        </a:p>
      </dgm:t>
    </dgm:pt>
    <dgm:pt modelId="{5E35B880-DD16-4E9D-93F2-80C64D1BDABD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ru-RU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Технология, основанная на уровневой дифференциации  </a:t>
          </a:r>
        </a:p>
        <a:p>
          <a:pPr algn="just">
            <a:spcAft>
              <a:spcPts val="0"/>
            </a:spcAft>
          </a:pP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обучения</a:t>
          </a:r>
        </a:p>
      </dgm:t>
    </dgm:pt>
    <dgm:pt modelId="{A907631B-ECBF-4B87-91B1-594EE87C694E}" type="parTrans" cxnId="{A9D36B6D-6444-4746-8507-EB9007F9BBBC}">
      <dgm:prSet/>
      <dgm:spPr/>
      <dgm:t>
        <a:bodyPr/>
        <a:lstStyle/>
        <a:p>
          <a:endParaRPr lang="ru-RU"/>
        </a:p>
      </dgm:t>
    </dgm:pt>
    <dgm:pt modelId="{BE4EE3A9-E7E8-4BA0-88BD-66E14A486997}" type="sibTrans" cxnId="{A9D36B6D-6444-4746-8507-EB9007F9BBBC}">
      <dgm:prSet/>
      <dgm:spPr/>
      <dgm:t>
        <a:bodyPr/>
        <a:lstStyle/>
        <a:p>
          <a:endParaRPr lang="ru-RU"/>
        </a:p>
      </dgm:t>
    </dgm:pt>
    <dgm:pt modelId="{391C28F3-236F-44E4-BD38-2242F3E296B2}" type="pres">
      <dgm:prSet presAssocID="{9263DE55-12B1-47F0-8F82-1510D102BC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770A9F-D8AF-4F75-93D5-F8609E4A110F}" type="pres">
      <dgm:prSet presAssocID="{C4E5888E-0873-40CC-8E4E-5DF343A2695F}" presName="parentLin" presStyleCnt="0"/>
      <dgm:spPr/>
    </dgm:pt>
    <dgm:pt modelId="{A901ECBB-1380-4E83-8193-962056DFDB85}" type="pres">
      <dgm:prSet presAssocID="{C4E5888E-0873-40CC-8E4E-5DF343A2695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5C7386E-83DB-4818-BAFA-BC55ACBEA167}" type="pres">
      <dgm:prSet presAssocID="{C4E5888E-0873-40CC-8E4E-5DF343A2695F}" presName="parentText" presStyleLbl="node1" presStyleIdx="0" presStyleCnt="4" custScaleX="138194" custScaleY="147093" custLinFactY="-400000" custLinFactNeighborX="-68198" custLinFactNeighborY="-446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897EF-6B47-4CD5-BE31-E513BBF8EA76}" type="pres">
      <dgm:prSet presAssocID="{C4E5888E-0873-40CC-8E4E-5DF343A2695F}" presName="negativeSpace" presStyleCnt="0"/>
      <dgm:spPr/>
    </dgm:pt>
    <dgm:pt modelId="{EE92A047-8EBD-4832-A316-E59E6F58F4F3}" type="pres">
      <dgm:prSet presAssocID="{C4E5888E-0873-40CC-8E4E-5DF343A2695F}" presName="childText" presStyleLbl="conFgAcc1" presStyleIdx="0" presStyleCnt="4" custScaleY="159028" custLinFactY="-72376" custLinFactNeighborY="-100000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69EF07D-1D7C-44F1-9870-9B114D1D4735}" type="pres">
      <dgm:prSet presAssocID="{EA25D3F9-2081-4112-A532-94F134A9CF71}" presName="spaceBetweenRectangles" presStyleCnt="0"/>
      <dgm:spPr/>
    </dgm:pt>
    <dgm:pt modelId="{29AE0747-219B-4A76-9ED7-AA1A3899FC1D}" type="pres">
      <dgm:prSet presAssocID="{642AAE83-709D-4A96-8B81-BB2AF55D0191}" presName="parentLin" presStyleCnt="0"/>
      <dgm:spPr/>
    </dgm:pt>
    <dgm:pt modelId="{0033578F-5276-4FAF-BFAC-D6A28B0B2729}" type="pres">
      <dgm:prSet presAssocID="{642AAE83-709D-4A96-8B81-BB2AF55D019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81AB40A-DB79-4E3A-ACFB-023BCA5EE777}" type="pres">
      <dgm:prSet presAssocID="{642AAE83-709D-4A96-8B81-BB2AF55D0191}" presName="parentText" presStyleLbl="node1" presStyleIdx="1" presStyleCnt="4" custScaleX="157466" custScaleY="171056" custLinFactNeighborX="-63972" custLinFactNeighborY="-87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FFA20-6A57-4B4C-BAB5-3DAF8182AD72}" type="pres">
      <dgm:prSet presAssocID="{642AAE83-709D-4A96-8B81-BB2AF55D0191}" presName="negativeSpace" presStyleCnt="0"/>
      <dgm:spPr/>
    </dgm:pt>
    <dgm:pt modelId="{5908E156-5606-4EAA-B783-7ACEA84A5BB3}" type="pres">
      <dgm:prSet presAssocID="{642AAE83-709D-4A96-8B81-BB2AF55D0191}" presName="childText" presStyleLbl="conFgAcc1" presStyleIdx="1" presStyleCnt="4" custLinFactY="-100000" custLinFactNeighborY="-103127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60BAD1A-3479-4ADF-93F1-80535E6F3ACB}" type="pres">
      <dgm:prSet presAssocID="{EB0AFEE0-C17C-45DB-A935-8600B9B295A0}" presName="spaceBetweenRectangles" presStyleCnt="0"/>
      <dgm:spPr/>
    </dgm:pt>
    <dgm:pt modelId="{D44BD82F-6E88-4220-9EFB-F5F3DB23D638}" type="pres">
      <dgm:prSet presAssocID="{ECF5DFF2-D17E-45BC-9052-C925F1EB11CD}" presName="parentLin" presStyleCnt="0"/>
      <dgm:spPr/>
    </dgm:pt>
    <dgm:pt modelId="{5558D6B0-6DE0-4E1C-B774-DFC3B69873DE}" type="pres">
      <dgm:prSet presAssocID="{ECF5DFF2-D17E-45BC-9052-C925F1EB11C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FAE23F9-696E-4B2E-A7B8-738B399DD94B}" type="pres">
      <dgm:prSet presAssocID="{ECF5DFF2-D17E-45BC-9052-C925F1EB11CD}" presName="parentText" presStyleLbl="node1" presStyleIdx="2" presStyleCnt="4" custScaleX="136134" custScaleY="108627" custLinFactY="-7807" custLinFactNeighborX="-686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5D41A-82FD-46BD-8FA4-7F1E4A7FB29D}" type="pres">
      <dgm:prSet presAssocID="{ECF5DFF2-D17E-45BC-9052-C925F1EB11CD}" presName="negativeSpace" presStyleCnt="0"/>
      <dgm:spPr/>
    </dgm:pt>
    <dgm:pt modelId="{9158F5AC-680B-40E9-9F86-85B2978C18F0}" type="pres">
      <dgm:prSet presAssocID="{ECF5DFF2-D17E-45BC-9052-C925F1EB11CD}" presName="childText" presStyleLbl="conFgAcc1" presStyleIdx="2" presStyleCnt="4" custLinFactY="-102806" custLinFactNeighborY="-200000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59AF1D5-0424-4318-9FF3-BA67CBDD3E79}" type="pres">
      <dgm:prSet presAssocID="{0D0ABCA4-4D54-4D6F-AE9F-DCB7E0F6A88A}" presName="spaceBetweenRectangles" presStyleCnt="0"/>
      <dgm:spPr/>
    </dgm:pt>
    <dgm:pt modelId="{A4E2D502-E3A1-4A81-A954-1E91A66DDC51}" type="pres">
      <dgm:prSet presAssocID="{5E35B880-DD16-4E9D-93F2-80C64D1BDABD}" presName="parentLin" presStyleCnt="0"/>
      <dgm:spPr/>
    </dgm:pt>
    <dgm:pt modelId="{D6E460C3-D97B-4A4F-9B2E-83665DA48A8D}" type="pres">
      <dgm:prSet presAssocID="{5E35B880-DD16-4E9D-93F2-80C64D1BDAB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AFCD779-D712-4EB6-96CE-81A49948849A}" type="pres">
      <dgm:prSet presAssocID="{5E35B880-DD16-4E9D-93F2-80C64D1BDABD}" presName="parentText" presStyleLbl="node1" presStyleIdx="3" presStyleCnt="4" custScaleX="136830" custLinFactY="-22789" custLinFactNeighborX="-685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B3589-B9D9-4BD1-8DB9-33C027022CC5}" type="pres">
      <dgm:prSet presAssocID="{5E35B880-DD16-4E9D-93F2-80C64D1BDABD}" presName="negativeSpace" presStyleCnt="0"/>
      <dgm:spPr/>
    </dgm:pt>
    <dgm:pt modelId="{578EBC5A-EA05-4369-BAF1-4E3E0ACDF85C}" type="pres">
      <dgm:prSet presAssocID="{5E35B880-DD16-4E9D-93F2-80C64D1BDABD}" presName="childText" presStyleLbl="conFgAcc1" presStyleIdx="3" presStyleCnt="4" custLinFactY="-94537" custLinFactNeighborY="-100000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C22751BA-078D-43CA-9D60-D4E7F16F744F}" type="presOf" srcId="{5E35B880-DD16-4E9D-93F2-80C64D1BDABD}" destId="{9AFCD779-D712-4EB6-96CE-81A49948849A}" srcOrd="1" destOrd="0" presId="urn:microsoft.com/office/officeart/2005/8/layout/list1"/>
    <dgm:cxn modelId="{A3417D3F-1D60-4405-925B-44C319F1B024}" srcId="{9263DE55-12B1-47F0-8F82-1510D102BCD6}" destId="{642AAE83-709D-4A96-8B81-BB2AF55D0191}" srcOrd="1" destOrd="0" parTransId="{AB76F7D4-A7EC-411D-882A-E244169F3DB4}" sibTransId="{EB0AFEE0-C17C-45DB-A935-8600B9B295A0}"/>
    <dgm:cxn modelId="{0A10D34B-5614-4B1B-934C-11A3F8A72345}" type="presOf" srcId="{ECF5DFF2-D17E-45BC-9052-C925F1EB11CD}" destId="{EFAE23F9-696E-4B2E-A7B8-738B399DD94B}" srcOrd="1" destOrd="0" presId="urn:microsoft.com/office/officeart/2005/8/layout/list1"/>
    <dgm:cxn modelId="{A9D36B6D-6444-4746-8507-EB9007F9BBBC}" srcId="{9263DE55-12B1-47F0-8F82-1510D102BCD6}" destId="{5E35B880-DD16-4E9D-93F2-80C64D1BDABD}" srcOrd="3" destOrd="0" parTransId="{A907631B-ECBF-4B87-91B1-594EE87C694E}" sibTransId="{BE4EE3A9-E7E8-4BA0-88BD-66E14A486997}"/>
    <dgm:cxn modelId="{51B58CFC-E682-4CC3-ABD6-E795354C9521}" type="presOf" srcId="{ECF5DFF2-D17E-45BC-9052-C925F1EB11CD}" destId="{5558D6B0-6DE0-4E1C-B774-DFC3B69873DE}" srcOrd="0" destOrd="0" presId="urn:microsoft.com/office/officeart/2005/8/layout/list1"/>
    <dgm:cxn modelId="{D2150DD1-EB68-4CD5-8171-27CE466B3102}" type="presOf" srcId="{C4E5888E-0873-40CC-8E4E-5DF343A2695F}" destId="{95C7386E-83DB-4818-BAFA-BC55ACBEA167}" srcOrd="1" destOrd="0" presId="urn:microsoft.com/office/officeart/2005/8/layout/list1"/>
    <dgm:cxn modelId="{44EAAA99-4BF2-49B3-8FEE-10CC7972ED5A}" type="presOf" srcId="{9263DE55-12B1-47F0-8F82-1510D102BCD6}" destId="{391C28F3-236F-44E4-BD38-2242F3E296B2}" srcOrd="0" destOrd="0" presId="urn:microsoft.com/office/officeart/2005/8/layout/list1"/>
    <dgm:cxn modelId="{D671DE8B-CF33-4D68-BA90-CE95E928134B}" type="presOf" srcId="{642AAE83-709D-4A96-8B81-BB2AF55D0191}" destId="{0033578F-5276-4FAF-BFAC-D6A28B0B2729}" srcOrd="0" destOrd="0" presId="urn:microsoft.com/office/officeart/2005/8/layout/list1"/>
    <dgm:cxn modelId="{9DD12546-067D-435B-A520-42F524F04D4B}" type="presOf" srcId="{642AAE83-709D-4A96-8B81-BB2AF55D0191}" destId="{C81AB40A-DB79-4E3A-ACFB-023BCA5EE777}" srcOrd="1" destOrd="0" presId="urn:microsoft.com/office/officeart/2005/8/layout/list1"/>
    <dgm:cxn modelId="{BD94014A-CE80-4462-A387-707BC87F5672}" type="presOf" srcId="{C4E5888E-0873-40CC-8E4E-5DF343A2695F}" destId="{A901ECBB-1380-4E83-8193-962056DFDB85}" srcOrd="0" destOrd="0" presId="urn:microsoft.com/office/officeart/2005/8/layout/list1"/>
    <dgm:cxn modelId="{709B1AC0-052F-49A9-AFFF-5B76F9A54C18}" srcId="{9263DE55-12B1-47F0-8F82-1510D102BCD6}" destId="{ECF5DFF2-D17E-45BC-9052-C925F1EB11CD}" srcOrd="2" destOrd="0" parTransId="{5152C03F-5F36-4BA7-AD5E-AC31FD49803A}" sibTransId="{0D0ABCA4-4D54-4D6F-AE9F-DCB7E0F6A88A}"/>
    <dgm:cxn modelId="{2107825C-8845-4066-BEE3-BC9558148182}" srcId="{9263DE55-12B1-47F0-8F82-1510D102BCD6}" destId="{C4E5888E-0873-40CC-8E4E-5DF343A2695F}" srcOrd="0" destOrd="0" parTransId="{9A4126F4-0BF2-4C23-B65C-9E79F73D238D}" sibTransId="{EA25D3F9-2081-4112-A532-94F134A9CF71}"/>
    <dgm:cxn modelId="{12B68919-3532-4038-B9CF-8DD975EC00F7}" type="presOf" srcId="{5E35B880-DD16-4E9D-93F2-80C64D1BDABD}" destId="{D6E460C3-D97B-4A4F-9B2E-83665DA48A8D}" srcOrd="0" destOrd="0" presId="urn:microsoft.com/office/officeart/2005/8/layout/list1"/>
    <dgm:cxn modelId="{FD0C7175-B517-42F3-979F-5818A2A73D6F}" type="presParOf" srcId="{391C28F3-236F-44E4-BD38-2242F3E296B2}" destId="{CF770A9F-D8AF-4F75-93D5-F8609E4A110F}" srcOrd="0" destOrd="0" presId="urn:microsoft.com/office/officeart/2005/8/layout/list1"/>
    <dgm:cxn modelId="{A4A0336B-98D4-49FE-84F9-6E2DA4223F21}" type="presParOf" srcId="{CF770A9F-D8AF-4F75-93D5-F8609E4A110F}" destId="{A901ECBB-1380-4E83-8193-962056DFDB85}" srcOrd="0" destOrd="0" presId="urn:microsoft.com/office/officeart/2005/8/layout/list1"/>
    <dgm:cxn modelId="{F5BE28F3-99D2-436B-80D1-E75B07777A18}" type="presParOf" srcId="{CF770A9F-D8AF-4F75-93D5-F8609E4A110F}" destId="{95C7386E-83DB-4818-BAFA-BC55ACBEA167}" srcOrd="1" destOrd="0" presId="urn:microsoft.com/office/officeart/2005/8/layout/list1"/>
    <dgm:cxn modelId="{93DF9F71-BCA0-4A00-BC34-A9D033664161}" type="presParOf" srcId="{391C28F3-236F-44E4-BD38-2242F3E296B2}" destId="{1C9897EF-6B47-4CD5-BE31-E513BBF8EA76}" srcOrd="1" destOrd="0" presId="urn:microsoft.com/office/officeart/2005/8/layout/list1"/>
    <dgm:cxn modelId="{E98A228A-7568-431E-9FB4-CFC316BD5204}" type="presParOf" srcId="{391C28F3-236F-44E4-BD38-2242F3E296B2}" destId="{EE92A047-8EBD-4832-A316-E59E6F58F4F3}" srcOrd="2" destOrd="0" presId="urn:microsoft.com/office/officeart/2005/8/layout/list1"/>
    <dgm:cxn modelId="{48152DAE-0AF5-43BB-80F7-90ED96B64EA4}" type="presParOf" srcId="{391C28F3-236F-44E4-BD38-2242F3E296B2}" destId="{D69EF07D-1D7C-44F1-9870-9B114D1D4735}" srcOrd="3" destOrd="0" presId="urn:microsoft.com/office/officeart/2005/8/layout/list1"/>
    <dgm:cxn modelId="{CB36A7C6-3D2C-49F0-B7D0-4B53871290A5}" type="presParOf" srcId="{391C28F3-236F-44E4-BD38-2242F3E296B2}" destId="{29AE0747-219B-4A76-9ED7-AA1A3899FC1D}" srcOrd="4" destOrd="0" presId="urn:microsoft.com/office/officeart/2005/8/layout/list1"/>
    <dgm:cxn modelId="{7A2693BF-E3A5-4B06-B29D-4C89CF6634DE}" type="presParOf" srcId="{29AE0747-219B-4A76-9ED7-AA1A3899FC1D}" destId="{0033578F-5276-4FAF-BFAC-D6A28B0B2729}" srcOrd="0" destOrd="0" presId="urn:microsoft.com/office/officeart/2005/8/layout/list1"/>
    <dgm:cxn modelId="{2C3541E3-8506-4688-B90D-4271289A9818}" type="presParOf" srcId="{29AE0747-219B-4A76-9ED7-AA1A3899FC1D}" destId="{C81AB40A-DB79-4E3A-ACFB-023BCA5EE777}" srcOrd="1" destOrd="0" presId="urn:microsoft.com/office/officeart/2005/8/layout/list1"/>
    <dgm:cxn modelId="{B2436FB6-8FB1-4A5A-ADC5-02FB094A0C87}" type="presParOf" srcId="{391C28F3-236F-44E4-BD38-2242F3E296B2}" destId="{65AFFA20-6A57-4B4C-BAB5-3DAF8182AD72}" srcOrd="5" destOrd="0" presId="urn:microsoft.com/office/officeart/2005/8/layout/list1"/>
    <dgm:cxn modelId="{55A49F83-FE51-4FD8-A240-D38A3A8110C0}" type="presParOf" srcId="{391C28F3-236F-44E4-BD38-2242F3E296B2}" destId="{5908E156-5606-4EAA-B783-7ACEA84A5BB3}" srcOrd="6" destOrd="0" presId="urn:microsoft.com/office/officeart/2005/8/layout/list1"/>
    <dgm:cxn modelId="{7390B9C5-4474-4549-9DCC-36756D99FC30}" type="presParOf" srcId="{391C28F3-236F-44E4-BD38-2242F3E296B2}" destId="{E60BAD1A-3479-4ADF-93F1-80535E6F3ACB}" srcOrd="7" destOrd="0" presId="urn:microsoft.com/office/officeart/2005/8/layout/list1"/>
    <dgm:cxn modelId="{27739B99-EC69-4707-8A1C-542068FAB0FE}" type="presParOf" srcId="{391C28F3-236F-44E4-BD38-2242F3E296B2}" destId="{D44BD82F-6E88-4220-9EFB-F5F3DB23D638}" srcOrd="8" destOrd="0" presId="urn:microsoft.com/office/officeart/2005/8/layout/list1"/>
    <dgm:cxn modelId="{98648CFD-F005-476B-829E-7D7B82E64F5D}" type="presParOf" srcId="{D44BD82F-6E88-4220-9EFB-F5F3DB23D638}" destId="{5558D6B0-6DE0-4E1C-B774-DFC3B69873DE}" srcOrd="0" destOrd="0" presId="urn:microsoft.com/office/officeart/2005/8/layout/list1"/>
    <dgm:cxn modelId="{C660DEA4-10F1-4A34-A053-CEEEF039D9C3}" type="presParOf" srcId="{D44BD82F-6E88-4220-9EFB-F5F3DB23D638}" destId="{EFAE23F9-696E-4B2E-A7B8-738B399DD94B}" srcOrd="1" destOrd="0" presId="urn:microsoft.com/office/officeart/2005/8/layout/list1"/>
    <dgm:cxn modelId="{6DAD0DAC-AF37-4915-81F4-E8413EABDE5C}" type="presParOf" srcId="{391C28F3-236F-44E4-BD38-2242F3E296B2}" destId="{C155D41A-82FD-46BD-8FA4-7F1E4A7FB29D}" srcOrd="9" destOrd="0" presId="urn:microsoft.com/office/officeart/2005/8/layout/list1"/>
    <dgm:cxn modelId="{461E1F23-6DB9-434B-A854-A2EC530C5571}" type="presParOf" srcId="{391C28F3-236F-44E4-BD38-2242F3E296B2}" destId="{9158F5AC-680B-40E9-9F86-85B2978C18F0}" srcOrd="10" destOrd="0" presId="urn:microsoft.com/office/officeart/2005/8/layout/list1"/>
    <dgm:cxn modelId="{749F594E-1341-4BFA-99D7-D0A87D10CB98}" type="presParOf" srcId="{391C28F3-236F-44E4-BD38-2242F3E296B2}" destId="{659AF1D5-0424-4318-9FF3-BA67CBDD3E79}" srcOrd="11" destOrd="0" presId="urn:microsoft.com/office/officeart/2005/8/layout/list1"/>
    <dgm:cxn modelId="{E31BDFDA-BD20-485F-85D6-92FE34F564AD}" type="presParOf" srcId="{391C28F3-236F-44E4-BD38-2242F3E296B2}" destId="{A4E2D502-E3A1-4A81-A954-1E91A66DDC51}" srcOrd="12" destOrd="0" presId="urn:microsoft.com/office/officeart/2005/8/layout/list1"/>
    <dgm:cxn modelId="{4057DB05-FF70-4B83-B2E7-4B56E130CD73}" type="presParOf" srcId="{A4E2D502-E3A1-4A81-A954-1E91A66DDC51}" destId="{D6E460C3-D97B-4A4F-9B2E-83665DA48A8D}" srcOrd="0" destOrd="0" presId="urn:microsoft.com/office/officeart/2005/8/layout/list1"/>
    <dgm:cxn modelId="{096C9E09-14DF-4CDD-A9E3-C96124B76B16}" type="presParOf" srcId="{A4E2D502-E3A1-4A81-A954-1E91A66DDC51}" destId="{9AFCD779-D712-4EB6-96CE-81A49948849A}" srcOrd="1" destOrd="0" presId="urn:microsoft.com/office/officeart/2005/8/layout/list1"/>
    <dgm:cxn modelId="{7F20ACE8-1E0D-4707-A48D-F60BAFE2013F}" type="presParOf" srcId="{391C28F3-236F-44E4-BD38-2242F3E296B2}" destId="{3B5B3589-B9D9-4BD1-8DB9-33C027022CC5}" srcOrd="13" destOrd="0" presId="urn:microsoft.com/office/officeart/2005/8/layout/list1"/>
    <dgm:cxn modelId="{24651530-8CFC-456B-84CA-032D6826BBF5}" type="presParOf" srcId="{391C28F3-236F-44E4-BD38-2242F3E296B2}" destId="{578EBC5A-EA05-4369-BAF1-4E3E0ACDF85C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FCDB7-CD59-4AD8-9089-03A8D386155A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7201-6055-4093-9395-A53532912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865B50-2AEB-4449-97A1-D10D910B2954}" type="slidenum">
              <a:rPr lang="ru-RU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54992D-597A-4EBF-A923-BE5ECF401A4D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BAA35D-A3D6-45BD-81C6-A3B017E6D84C}" type="slidenum">
              <a:rPr lang="en-US" sz="1200">
                <a:latin typeface="Calibri" pitchFamily="34" charset="0"/>
              </a:rPr>
              <a:pPr algn="r"/>
              <a:t>31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57201-6055-4093-9395-A53532912699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5A9BE-AEB1-4688-B24A-D5E94D814CCB}" type="slidenum">
              <a:rPr lang="ru-RU" smtClean="0"/>
              <a:pPr/>
              <a:t>42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	Нацеленность учебного процесса на достижение основных ожидаемых результатов образования налагает особые требования и на отбор педагогических технологий. При их отборе (или проектировании) целесообразно руководствоваться критериями, представленными на данном слайде.</a:t>
            </a:r>
          </a:p>
          <a:p>
            <a:pPr eaLnBrk="1" hangingPunct="1"/>
            <a:r>
              <a:rPr lang="ru-RU" dirty="0" smtClean="0"/>
              <a:t>	Наиболее полно отвечают особенностям новых стандартов следующие четыре базовые технологии:</a:t>
            </a:r>
          </a:p>
          <a:p>
            <a:pPr eaLnBrk="1" hangingPunct="1">
              <a:buFontTx/>
              <a:buChar char="•"/>
            </a:pPr>
            <a:r>
              <a:rPr lang="ru-RU" b="1" i="1" dirty="0" smtClean="0"/>
              <a:t>обучение на основе «учебных ситуаций»</a:t>
            </a:r>
            <a:r>
              <a:rPr lang="ru-RU" dirty="0" smtClean="0"/>
              <a:t>;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проектная деятельность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уровневая дифференциация обучения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информационные и коммуникационные технологии.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	Все они кратко охарактеризованы на последующих слайдах.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FontTx/>
              <a:buChar char="•"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A22A5C-318B-4BD3-973D-262FF95953C4}" type="slidenum">
              <a:rPr lang="ru-RU"/>
              <a:pPr/>
              <a:t>43</a:t>
            </a:fld>
            <a:endParaRPr 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62D506-C7CB-439D-8937-2A6400773145}" type="slidenum">
              <a:rPr lang="ru-RU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sz="800" smtClean="0"/>
              <a:t>	Дифференциация обучения на основе выделения обязательных требований к подготовке учащихся предполагает такую организацию учебного процесса, при которой </a:t>
            </a:r>
            <a:r>
              <a:rPr lang="ru-RU" sz="800" i="1" smtClean="0"/>
              <a:t>все школьники имеют возможность получать полноценное обучение</a:t>
            </a:r>
            <a:r>
              <a:rPr lang="ru-RU" sz="800" smtClean="0"/>
              <a:t>, в соответствии с рекомендуемыми Министерством образования и науки программами и учебниками, и вместе с тем </a:t>
            </a:r>
            <a:r>
              <a:rPr lang="ru-RU" sz="800" i="1" smtClean="0"/>
              <a:t>иметь ясное представление о том минимально обязательном наборе требований</a:t>
            </a:r>
            <a:r>
              <a:rPr lang="ru-RU" sz="800" smtClean="0"/>
              <a:t> к их знаниям, интеллектуальным и практическим умениям, навыкам познавательной и коммуникативной деятельности, которые будут им предъявлены к моменту окончания изучения курса, раздела или каждой отдельной темы.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/>
              <a:t>	Реальные учебные достижения учеников, таким образом, могут быть самыми разными: от освоения </a:t>
            </a:r>
            <a:r>
              <a:rPr lang="ru-RU" sz="800" u="sng" smtClean="0"/>
              <a:t>всеми</a:t>
            </a:r>
            <a:r>
              <a:rPr lang="ru-RU" sz="800" smtClean="0"/>
              <a:t> учебного материала, минимально необходимого для последующего обучения, до более глубокого и полного освоения </a:t>
            </a:r>
            <a:r>
              <a:rPr lang="ru-RU" sz="800" u="sng" smtClean="0"/>
              <a:t>частью детей</a:t>
            </a:r>
            <a:r>
              <a:rPr lang="ru-RU" sz="800" smtClean="0"/>
              <a:t> изученного курса, вплоть до овладения навыками поисковой и исследовательской деятельности. Существенно, что достижения учащихся не могут быть ниже уровня, определенного как обязательный (базовый), что отвечает требованию преемственности в образовании.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/>
              <a:t>Использование уровневой дифференциации вносит определенные изменения в учебный процесс, которые проявляются не столько в каких-либо особых методических приемах, применяемых учителем, сколько в изменении стиля взаимодействия с учениками.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/>
              <a:t>	В условиях этой технологии ученик – это, прежде всего, партнер, имеющий право на принятие решений (на выбор содержания своего образования, уровня его усвоения и т.д.). Естественно, что и ответственность за выполнение принятого решения ложится на ученика. Главная же задача и обязанность учителя – помочь ребенку принять и выполнить принятое им решение. Помочь сделать правильный выбор, определиться в сфере своих познавательных интересов. Помочь составить или откорректировать программу самообразования, подобрать нужную литературу, поставить познавательную задачу, адекватную интересам и возможностям ученика, своевременно его проконсультировать и проконтролировать. Наконец, обеспечить своевременное достижение каждым, как минимум, обязательного уровня общеобразовательной подготовки.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/>
              <a:t>	При этом данная технология предоставляет свободу учителю в выборе методов, средств и форм обучения – все это находится полностью в компетенции учителя, подчиняясь его личностным особенностям, методическим пристрастиям и т.п.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/>
              <a:t>	Апробация этого подхода свидетельствует о том, что он способствует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800" smtClean="0"/>
              <a:t>созданию психологического комфорта в процессе обучения и атмосферы делового сотрудничества детей, педагогов и родителей, основанного на строгом выполнении взаимных обязательств;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800" smtClean="0"/>
              <a:t>обеспечению условий для индивидуальной траектории развития каждого школьника, отвечающей его интересам, потребностям и возможностям;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800" smtClean="0"/>
              <a:t>формированию системы опорных базовых знаний и умений, составляющих основу при последующем обучении;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800" smtClean="0"/>
              <a:t>формированию системы оценки и самооценки, адекватной реальным достижениям детей, созданию на этой основе условий для принятия ребенком самостоятельных ответственных решений в отношении выбора той иной образовательной траектории.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smtClean="0"/>
              <a:t>	Выбор данного подхода обусловлен тем, что основанные на нем педагогические технологии обладают значительным воспитательным и развивающим, а также здоровьесберегающим потенциалом, что отвечает современным приоритетным потребностям личности, общества и государства.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03E2-D3BD-4386-A738-B3C37C0F423F}" type="datetime1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07E9-247B-4D9E-A68C-B312151FB52F}" type="datetime1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2104-4957-4AD3-B9F6-CBF77E5D840F}" type="datetime1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DFB93-DFB4-4713-9DEA-E3B62BED7B9A}" type="datetime1">
              <a:rPr lang="ru-RU" smtClean="0"/>
              <a:pPr>
                <a:defRPr/>
              </a:pPr>
              <a:t>04.03.2012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83BBF-4995-43B7-8986-781B263D2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7785E-C7DD-48B0-9272-72F2086B3223}" type="datetime1">
              <a:rPr lang="en-US" smtClean="0"/>
              <a:pPr>
                <a:defRPr/>
              </a:pPr>
              <a:t>3/4/2012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756FD-35E5-47C0-AAF6-FD2146DAC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ABA0-BB5F-40C8-91EE-C74EB38702BA}" type="datetime1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CBA1-C7E7-4DD8-B833-B0B75E5C79BA}" type="datetime1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A892-25E3-42CD-B1D4-3F3CD9BC99E4}" type="datetime1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498D-F0FA-4DD5-8EB9-4F43B7DD7740}" type="datetime1">
              <a:rPr lang="ru-RU" smtClean="0"/>
              <a:pPr/>
              <a:t>04.03.2012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CFF-DF8F-41E1-B8ED-E08C06A6E76A}" type="datetime1">
              <a:rPr lang="ru-RU" smtClean="0"/>
              <a:pPr/>
              <a:t>04.03.2012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F61-2019-420F-B590-ECCD68E4A132}" type="datetime1">
              <a:rPr lang="ru-RU" smtClean="0"/>
              <a:pPr/>
              <a:t>04.03.2012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28C9-5E94-41BE-BAE8-A1E8F51D4754}" type="datetime1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9BCF-4C68-4A3C-86D0-657ACAF78247}" type="datetime1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50021"/>
            </a:gs>
            <a:gs pos="100000">
              <a:srgbClr val="A50021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A97D-A0AD-434D-83A6-32E8A1C914AE}" type="datetime1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8C6F7-F04C-475F-814C-8FBDCE0BD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mer.info/bibliotek_Buks/Pedagog/novik/02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mer.info/bibliotek_Buks/Pedagog/novik/02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ttower.ru/forum/uploads/monthly_07_2008/post-8283-121675675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002.radikal.ru/i198/1102/82/7b624167771d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002.radikal.ru/i198/1102/82/7b624167771d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diagramData" Target="../diagrams/data2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tineydgers.at.ua/_si/0/07478211.jpg" TargetMode="Externa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mer.info/bibliotek_Buks/Pedagog/novik/02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14942" y="0"/>
            <a:ext cx="3929058" cy="6215082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i="1" dirty="0" smtClean="0">
              <a:solidFill>
                <a:srgbClr val="FFFF99"/>
              </a:solidFill>
              <a:latin typeface="Arial" charset="0"/>
            </a:endParaRPr>
          </a:p>
          <a:p>
            <a:pPr algn="ctr" fontAlgn="auto">
              <a:lnSpc>
                <a:spcPct val="130000"/>
              </a:lnSpc>
              <a:defRPr/>
            </a:pPr>
            <a:endParaRPr lang="ru-RU" sz="3200" b="1" i="1" dirty="0" smtClean="0">
              <a:solidFill>
                <a:srgbClr val="FFFF99"/>
              </a:solidFill>
              <a:latin typeface="Arial" charset="0"/>
            </a:endParaRPr>
          </a:p>
          <a:p>
            <a:pPr algn="ctr" fontAlgn="auto">
              <a:lnSpc>
                <a:spcPct val="130000"/>
              </a:lnSpc>
              <a:defRPr/>
            </a:pPr>
            <a:endParaRPr lang="ru-RU" sz="3200" b="1" i="1" dirty="0" smtClean="0">
              <a:solidFill>
                <a:srgbClr val="FFFF99"/>
              </a:solidFill>
              <a:latin typeface="Arial" charset="0"/>
            </a:endParaRPr>
          </a:p>
          <a:p>
            <a:pPr algn="ctr" fontAlgn="auto">
              <a:lnSpc>
                <a:spcPct val="130000"/>
              </a:lnSpc>
              <a:defRPr/>
            </a:pPr>
            <a:r>
              <a:rPr lang="ru-RU" sz="3200" b="1" i="1" dirty="0" smtClean="0">
                <a:solidFill>
                  <a:schemeClr val="bg1"/>
                </a:solidFill>
                <a:latin typeface="Arial" charset="0"/>
              </a:rPr>
              <a:t>ДЕБЕРДЕЕВА ТАТЬЯНА</a:t>
            </a:r>
          </a:p>
          <a:p>
            <a:pPr algn="ctr" fontAlgn="auto">
              <a:lnSpc>
                <a:spcPct val="130000"/>
              </a:lnSpc>
              <a:defRPr/>
            </a:pPr>
            <a:r>
              <a:rPr lang="ru-RU" sz="3200" b="1" i="1" dirty="0" smtClean="0">
                <a:solidFill>
                  <a:schemeClr val="bg1"/>
                </a:solidFill>
                <a:latin typeface="Arial" charset="0"/>
              </a:rPr>
              <a:t>ХАЛИТОВНА</a:t>
            </a:r>
          </a:p>
          <a:p>
            <a:pPr algn="ctr" fontAlgn="auto">
              <a:lnSpc>
                <a:spcPct val="130000"/>
              </a:lnSpc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Arial" charset="0"/>
              </a:rPr>
              <a:t>к.ф.н., доцент</a:t>
            </a:r>
          </a:p>
          <a:p>
            <a:pPr algn="ctr" fontAlgn="auto">
              <a:lnSpc>
                <a:spcPct val="130000"/>
              </a:lnSpc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Arial" charset="0"/>
              </a:rPr>
              <a:t>зав.кафедрой</a:t>
            </a: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 w="50800"/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629" t="3543" r="16299"/>
          <a:stretch>
            <a:fillRect/>
          </a:stretch>
        </p:blipFill>
        <p:spPr bwMode="auto">
          <a:xfrm>
            <a:off x="0" y="0"/>
            <a:ext cx="5272088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  <a:gradFill rotWithShape="1">
            <a:gsLst>
              <a:gs pos="0">
                <a:srgbClr val="000000"/>
              </a:gs>
              <a:gs pos="50000">
                <a:srgbClr val="000050"/>
              </a:gs>
              <a:gs pos="100000">
                <a:srgbClr val="000000"/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КАФЕДРА ГУМАНИТАРНОГО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44624"/>
            <a:ext cx="9072241" cy="678629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>
              <a:buFontTx/>
              <a:buNone/>
            </a:pPr>
            <a:endParaRPr lang="ru-RU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endParaRPr lang="ru-RU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96000">
              <a:spcBef>
                <a:spcPts val="1200"/>
              </a:spcBef>
              <a:buClr>
                <a:schemeClr val="bg1"/>
              </a:buClr>
              <a:buNone/>
            </a:pPr>
            <a:endParaRPr lang="ru-RU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8784976" cy="5832648"/>
          </a:xfrm>
          <a:prstGeom prst="rect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endParaRPr lang="ru-RU" sz="2600" b="1" baseline="30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6632"/>
            <a:ext cx="8784976" cy="64807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АНАЛИЗ ТЕНДЕНЦИЙ РАЗВИТИЯ ОБРАЗОВАНИЯ: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077808"/>
          <a:ext cx="8496944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370840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Новиков А. Методология учебной деятельности </a:t>
                      </a:r>
                      <a:r>
                        <a:rPr lang="ru-RU" sz="2700" b="0" u="sng" dirty="0" smtClean="0">
                          <a:solidFill>
                            <a:srgbClr val="A50021"/>
                          </a:solidFill>
                          <a:effectLst/>
                          <a:hlinkClick r:id="rId2"/>
                        </a:rPr>
                        <a:t>http://www.gumer.info/bibliotek_Buks/Pedagog/novik/02.php</a:t>
                      </a:r>
                      <a:endParaRPr lang="ru-RU" sz="2700" b="0" dirty="0">
                        <a:solidFill>
                          <a:srgbClr val="A5002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7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Ильин Г.Л. Философия образования (идея непрерывности). – М.: «Вузовская книга», 2002. – 224 с.</a:t>
                      </a:r>
                      <a:endParaRPr lang="ru-RU" sz="27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700" b="1" dirty="0" err="1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Мид</a:t>
                      </a:r>
                      <a:r>
                        <a:rPr lang="ru-RU" sz="27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М. Культура и мир детства. - М., 1988, с. 361.</a:t>
                      </a:r>
                      <a:endParaRPr lang="ru-RU" sz="27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700" b="1" dirty="0" err="1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Видт</a:t>
                      </a:r>
                      <a:r>
                        <a:rPr lang="ru-RU" sz="2700" b="1" dirty="0" smtClean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И.Е. Культурологическая интерпретация эволюции образовательных моделей. // Педагогика, №3, 2003, с.32-38.</a:t>
                      </a:r>
                      <a:endParaRPr lang="ru-RU" sz="2700" b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44624"/>
            <a:ext cx="9072241" cy="678629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>
              <a:buFontTx/>
              <a:buNone/>
            </a:pPr>
            <a:endParaRPr lang="ru-RU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endParaRPr lang="ru-RU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"/>
          <a:ext cx="8964488" cy="6584812"/>
        </p:xfrm>
        <a:graphic>
          <a:graphicData uri="http://schemas.openxmlformats.org/drawingml/2006/table">
            <a:tbl>
              <a:tblPr/>
              <a:tblGrid>
                <a:gridCol w="1115616"/>
                <a:gridCol w="3528392"/>
                <a:gridCol w="4320480"/>
              </a:tblGrid>
              <a:tr h="73027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Компонен-ты</a:t>
                      </a: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парадигм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Индустриальное общество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Постиндустриальное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Общество (</a:t>
                      </a:r>
                      <a:r>
                        <a:rPr lang="ru-RU" sz="2000" i="1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инф.общ</a:t>
                      </a: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.)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8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Ценнос-ти</a:t>
                      </a:r>
                      <a:endParaRPr lang="ru-RU" sz="22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7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учение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для общественного производства;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7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учение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для самореализации человека в жизни, для личной карьеры;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55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Мотивы</a:t>
                      </a:r>
                      <a:endParaRPr lang="ru-RU" sz="22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7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учение обучающихся как обязанность; </a:t>
                      </a:r>
                      <a:endParaRPr lang="ru-RU" sz="22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5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None/>
                        <a:tabLst>
                          <a:tab pos="457200" algn="l"/>
                        </a:tabLst>
                      </a:pP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7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педагога как исполнение профессионального 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долга;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7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заинтересованность обучающихся в учении, удовольствие от достижения 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результатов;</a:t>
                      </a:r>
                    </a:p>
                    <a:p>
                      <a:pPr marL="0" lvl="0" indent="0" algn="l">
                        <a:lnSpc>
                          <a:spcPct val="5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7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заинтересованность педагога в развитии обучающихся, удовольствие от общения с 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ними;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Нормы</a:t>
                      </a:r>
                      <a:endParaRPr lang="ru-RU" sz="22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7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ответственность за учение обучающихся несет педагог;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7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авторитет педагога держится за счет соблюдения дистанции, требуя от обучающихся дисциплины и усердия;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7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обучающиеся принимают на себя ответственность за свое учение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marL="0" indent="0" algn="l">
                        <a:lnSpc>
                          <a:spcPct val="5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None/>
                        <a:tabLst>
                          <a:tab pos="457200" algn="l"/>
                        </a:tabLst>
                      </a:pP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7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авторитет педагога создается за счет его личностных качеств;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87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Цели</a:t>
                      </a:r>
                      <a:endParaRPr lang="ru-RU" sz="22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7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направленность учения на приобретение научных знаний; </a:t>
                      </a:r>
                      <a:endParaRPr lang="ru-RU" sz="22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5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None/>
                        <a:tabLst>
                          <a:tab pos="457200" algn="l"/>
                        </a:tabLst>
                      </a:pP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7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учение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молодости как «запас на всю жизнь»;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7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направленность учения на овладение основами человеческой культуры и компетенциями (учебными, социальными, гражданскими, профессиональными и т.д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.);</a:t>
                      </a:r>
                    </a:p>
                    <a:p>
                      <a:pPr marL="0" lvl="0" indent="0" algn="l">
                        <a:lnSpc>
                          <a:spcPct val="5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7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учение в течение всей жизни;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6357958"/>
            <a:ext cx="4643438" cy="5000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Clr>
                <a:schemeClr val="bg1"/>
              </a:buClr>
              <a:defRPr/>
            </a:pPr>
            <a:r>
              <a:rPr lang="ru-RU" sz="1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Новиков А. Методология учебной деятельности </a:t>
            </a:r>
            <a:r>
              <a:rPr lang="ru-RU" sz="13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http://www.gumer.info/bibliotek_Buks/Pedagog/novik/02.php</a:t>
            </a:r>
            <a:endParaRPr lang="ru-RU" sz="13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44624"/>
            <a:ext cx="9072241" cy="678629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>
              <a:buFontTx/>
              <a:buNone/>
            </a:pPr>
            <a:endParaRPr lang="ru-RU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endParaRPr lang="ru-RU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8964488" cy="6543332"/>
        </p:xfrm>
        <a:graphic>
          <a:graphicData uri="http://schemas.openxmlformats.org/drawingml/2006/table">
            <a:tbl>
              <a:tblPr/>
              <a:tblGrid>
                <a:gridCol w="1115616"/>
                <a:gridCol w="3168352"/>
                <a:gridCol w="4680520"/>
              </a:tblGrid>
              <a:tr h="69269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Компонен-ты</a:t>
                      </a:r>
                      <a:r>
                        <a:rPr lang="ru-RU" sz="1600" i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парадигм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Индустриальное общество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Постиндустриальное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Общество (</a:t>
                      </a:r>
                      <a:r>
                        <a:rPr lang="ru-RU" sz="1600" i="1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инф.общ</a:t>
                      </a:r>
                      <a:r>
                        <a:rPr lang="ru-RU" sz="1600" i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35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Позиции </a:t>
                      </a:r>
                      <a:r>
                        <a:rPr lang="ru-RU" sz="2200" dirty="0" err="1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участни-ков</a:t>
                      </a:r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dirty="0" err="1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процесса</a:t>
                      </a:r>
                      <a:endParaRPr lang="ru-RU" sz="22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педагог передает знания;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педагог над обучающимися;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педагог создает условия для самостоятельного учения;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педагог вместе с обучающимися, взаимное партнерство;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35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Формы и методы</a:t>
                      </a:r>
                      <a:endParaRPr lang="ru-RU" sz="22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иерархический и авторитарный методы;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стабильная структура учебных дисциплин;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стабильные формы организации учебного процесса;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акцент на аудиторные занятия под руководством педагога;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демократический и эгалитарный (построенный на равенстве) методы;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динамичная структура учебных дисциплин;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динамичные формы организации учебного процесса;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акцент на самостоятельную работу 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обучающихся;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1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22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основным средством обучения является учебная книга;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учебная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книга дополняется мощнейшими ресурсами информационно-телекоммуникационных систем и  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СМИ;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Конт-роль</a:t>
                      </a:r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 </a:t>
                      </a:r>
                      <a:br>
                        <a:rPr lang="ru-RU" sz="2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2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22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контроль и  оценка производятся преимущественно педагогом;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смещение акцента на самоконтроль и самооценку 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обучающихся;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44624"/>
            <a:ext cx="9072241" cy="678629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>
              <a:buFontTx/>
              <a:buNone/>
            </a:pPr>
            <a:endParaRPr lang="ru-RU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endParaRPr lang="ru-RU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0" y="0"/>
          <a:ext cx="4464496" cy="6430773"/>
        </p:xfrm>
        <a:graphic>
          <a:graphicData uri="http://schemas.openxmlformats.org/drawingml/2006/table">
            <a:tbl>
              <a:tblPr/>
              <a:tblGrid>
                <a:gridCol w="936104"/>
                <a:gridCol w="3528392"/>
              </a:tblGrid>
              <a:tr h="69269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Компонен-ты</a:t>
                      </a:r>
                      <a:r>
                        <a:rPr lang="ru-RU" sz="1600" i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парадигм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Постиндустриальное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Общество (</a:t>
                      </a:r>
                      <a:r>
                        <a:rPr lang="ru-RU" sz="1600" i="1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инф.общ</a:t>
                      </a:r>
                      <a:r>
                        <a:rPr lang="ru-RU" sz="1600" i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12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Пози-ции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 smtClean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участ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педагог создает условия для самостоятельного учения;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педагог вместе с </a:t>
                      </a:r>
                      <a:r>
                        <a:rPr lang="ru-RU" sz="22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обучающи-мися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взаимное партнерство;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Формы и методы</a:t>
                      </a:r>
                      <a:endParaRPr lang="ru-RU" sz="18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демократический и эгалитарный (построенный на равенстве) методы;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динамичная структура учебных дисциплин;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динамичные формы </a:t>
                      </a:r>
                      <a:r>
                        <a:rPr lang="ru-RU" sz="22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органи-зации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учебного процесса;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акцент на самостоятельную работу обучающихся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Сред-ства</a:t>
                      </a:r>
                      <a:endParaRPr lang="ru-RU" sz="18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учебная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книга дополняется мощнейшими ресурсами </a:t>
                      </a:r>
                      <a:r>
                        <a:rPr lang="ru-RU" sz="22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информационно-телекоммуник.систем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  СМИ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Конт-роль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 </a:t>
                      </a:r>
                      <a:br>
                        <a:rPr lang="ru-RU" sz="18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8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смещение акцента на самоконтроль и самооценку обучающихся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4572000" cy="6559296"/>
        </p:xfrm>
        <a:graphic>
          <a:graphicData uri="http://schemas.openxmlformats.org/drawingml/2006/table">
            <a:tbl>
              <a:tblPr/>
              <a:tblGrid>
                <a:gridCol w="1187624"/>
                <a:gridCol w="3384376"/>
              </a:tblGrid>
              <a:tr h="30426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Компоненты парадигм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Постиндустриальное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Общество (</a:t>
                      </a:r>
                      <a:r>
                        <a:rPr lang="ru-RU" sz="1600" i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инф.общ</a:t>
                      </a:r>
                      <a:r>
                        <a:rPr lang="ru-RU" sz="1600" i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Ценнос-ти</a:t>
                      </a:r>
                      <a:endParaRPr lang="ru-RU" sz="22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учение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22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самореализа-ции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человека в жизни, для личной карьеры;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93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Мотивы</a:t>
                      </a:r>
                      <a:endParaRPr lang="ru-RU" sz="22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заинтересованность 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обучающихся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учении, 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удовольствие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 достижения результатов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заинтересованность педагога в развитии обучающихся, удовольствие от общения с ними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93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Нормы</a:t>
                      </a:r>
                      <a:endParaRPr lang="ru-RU" sz="22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обучающиеся принимают на себя ответственность за свое учение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mar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авторитет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педагога 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счет его личностных качеств;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9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Цели</a:t>
                      </a:r>
                      <a:endParaRPr lang="ru-RU" sz="2200" dirty="0">
                        <a:solidFill>
                          <a:srgbClr val="FFFF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направленность учения на овладение основами человеческой культуры и компетенциями (учебными, социальными, </a:t>
                      </a:r>
                      <a:r>
                        <a:rPr lang="ru-RU" sz="22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граждански-ми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2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професс.и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т.д.);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SzPct val="1000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учение в течение 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жизни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  <a:endParaRPr lang="ru-RU" sz="2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Картинка 8 из 135992"/>
          <p:cNvPicPr>
            <a:picLocks noChangeAspect="1" noChangeArrowheads="1"/>
          </p:cNvPicPr>
          <p:nvPr/>
        </p:nvPicPr>
        <p:blipFill>
          <a:blip r:embed="rId2" cstate="print"/>
          <a:srcRect l="20300" t="6890" r="20300" b="7874"/>
          <a:stretch>
            <a:fillRect/>
          </a:stretch>
        </p:blipFill>
        <p:spPr bwMode="auto">
          <a:xfrm>
            <a:off x="2699792" y="1772816"/>
            <a:ext cx="3015515" cy="32393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3438" y="6357958"/>
            <a:ext cx="4429124" cy="42860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Степень готовности?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1604" y="142852"/>
            <a:ext cx="7143800" cy="22145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Самостоятельная работа с текстом</a:t>
            </a: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«Новая парадигма образования»</a:t>
            </a:r>
          </a:p>
        </p:txBody>
      </p:sp>
      <p:pic>
        <p:nvPicPr>
          <p:cNvPr id="7" name="Picture 1" descr="http://yoursimplesite.narod.ru/pictures/img/anim0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357422" cy="216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2643182"/>
            <a:ext cx="4572032" cy="3429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меняется роль и позиция педагога (и школы в целом) в условиях современного общества?</a:t>
            </a:r>
            <a:endParaRPr lang="ru-RU" sz="32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z="1800" smtClean="0">
                <a:solidFill>
                  <a:schemeClr val="bg1"/>
                </a:solidFill>
              </a:rPr>
              <a:pPr/>
              <a:t>14</a:t>
            </a:fld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9" name="Picture 2" descr="Картинка 2 из 10182"/>
          <p:cNvPicPr>
            <a:picLocks noChangeAspect="1" noChangeArrowheads="1"/>
          </p:cNvPicPr>
          <p:nvPr/>
        </p:nvPicPr>
        <p:blipFill>
          <a:blip r:embed="rId3"/>
          <a:srcRect l="33386" t="32126" r="32126" b="33386"/>
          <a:stretch>
            <a:fillRect/>
          </a:stretch>
        </p:blipFill>
        <p:spPr bwMode="auto">
          <a:xfrm>
            <a:off x="4963952" y="2714620"/>
            <a:ext cx="3575122" cy="35751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700238"/>
            <a:ext cx="8215370" cy="4371968"/>
          </a:xfrm>
          <a:prstGeom prst="rect">
            <a:avLst/>
          </a:prstGeom>
          <a:noFill/>
          <a:ln w="539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2.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Конвенциональный характер стандартов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z="1800" b="1" smtClean="0">
                <a:solidFill>
                  <a:schemeClr val="bg1"/>
                </a:solidFill>
              </a:rPr>
              <a:pPr/>
              <a:t>15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52728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«Цели образования – это цели соответствующего общества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И.С.Гессен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7354" y="1000108"/>
            <a:ext cx="11644394" cy="1571551"/>
          </a:xfrm>
        </p:spPr>
        <p:txBody>
          <a:bodyPr spcFirstLastPara="1">
            <a:prstTxWarp prst="textArchUp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Стандарты – социальная конвенциональная норма,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общественный договор между семьей, обществом 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государством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7" name="_s1030"/>
          <p:cNvSpPr>
            <a:spLocks noChangeArrowheads="1" noTextEdit="1"/>
          </p:cNvSpPr>
          <p:nvPr/>
        </p:nvSpPr>
        <p:spPr bwMode="auto">
          <a:xfrm>
            <a:off x="2500298" y="1142984"/>
            <a:ext cx="4587875" cy="2274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4699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438" name="_s1032"/>
          <p:cNvSpPr>
            <a:spLocks noChangeArrowheads="1" noTextEdit="1"/>
          </p:cNvSpPr>
          <p:nvPr/>
        </p:nvSpPr>
        <p:spPr bwMode="auto">
          <a:xfrm>
            <a:off x="5214942" y="3143248"/>
            <a:ext cx="3714749" cy="1908175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 w="4699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439" name="_s1028"/>
          <p:cNvSpPr>
            <a:spLocks noChangeArrowheads="1" noTextEdit="1"/>
          </p:cNvSpPr>
          <p:nvPr/>
        </p:nvSpPr>
        <p:spPr bwMode="auto">
          <a:xfrm>
            <a:off x="0" y="3000372"/>
            <a:ext cx="4284663" cy="19431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4699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214313" y="3286125"/>
            <a:ext cx="396081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9A0000"/>
                </a:solidFill>
              </a:rPr>
              <a:t>СЕМЬЯ</a:t>
            </a:r>
          </a:p>
          <a:p>
            <a:pPr algn="ctr" eaLnBrk="0" hangingPunct="0">
              <a:buFontTx/>
              <a:buChar char="•"/>
            </a:pPr>
            <a:r>
              <a:rPr lang="ru-RU" b="1" dirty="0">
                <a:solidFill>
                  <a:srgbClr val="9A0000"/>
                </a:solidFill>
              </a:rPr>
              <a:t>Личностная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 dirty="0">
                <a:solidFill>
                  <a:srgbClr val="9A0000"/>
                </a:solidFill>
              </a:rPr>
              <a:t>Социальная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 dirty="0">
                <a:solidFill>
                  <a:srgbClr val="9A0000"/>
                </a:solidFill>
              </a:rPr>
              <a:t>Профессиональная </a:t>
            </a:r>
            <a:endParaRPr lang="en-US" b="1" dirty="0">
              <a:solidFill>
                <a:srgbClr val="9A0000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9A0000"/>
                </a:solidFill>
              </a:rPr>
              <a:t>успешность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4857752" y="3286124"/>
            <a:ext cx="4071938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2060"/>
                </a:solidFill>
              </a:rPr>
              <a:t>      </a:t>
            </a:r>
            <a:r>
              <a:rPr lang="ru-RU" sz="2000" b="1" dirty="0">
                <a:solidFill>
                  <a:schemeClr val="bg1"/>
                </a:solidFill>
              </a:rPr>
              <a:t>ОБЩЕСТВО</a:t>
            </a:r>
          </a:p>
          <a:p>
            <a:pPr lvl="1" algn="ctr" eaLnBrk="0" hangingPunct="0">
              <a:buFontTx/>
              <a:buChar char="•"/>
            </a:pPr>
            <a:r>
              <a:rPr lang="ru-RU" b="1" dirty="0">
                <a:solidFill>
                  <a:schemeClr val="bg1"/>
                </a:solidFill>
              </a:rPr>
              <a:t>Безопасность и здоровье</a:t>
            </a:r>
          </a:p>
          <a:p>
            <a:pPr lvl="1" algn="ctr" eaLnBrk="0" hangingPunct="0">
              <a:buFontTx/>
              <a:buChar char="•"/>
            </a:pPr>
            <a:r>
              <a:rPr lang="ru-RU" b="1" dirty="0">
                <a:solidFill>
                  <a:schemeClr val="bg1"/>
                </a:solidFill>
              </a:rPr>
              <a:t>Свобода и ответственность</a:t>
            </a:r>
          </a:p>
          <a:p>
            <a:pPr lvl="1" algn="ctr" eaLnBrk="0" hangingPunct="0">
              <a:buFontTx/>
              <a:buChar char="•"/>
            </a:pPr>
            <a:r>
              <a:rPr lang="ru-RU" b="1" dirty="0">
                <a:solidFill>
                  <a:schemeClr val="bg1"/>
                </a:solidFill>
              </a:rPr>
              <a:t>Социальная справедливость</a:t>
            </a:r>
          </a:p>
          <a:p>
            <a:pPr lvl="1" algn="ctr" eaLnBrk="0" hangingPunct="0">
              <a:buFontTx/>
              <a:buChar char="•"/>
            </a:pPr>
            <a:r>
              <a:rPr lang="ru-RU" b="1" dirty="0">
                <a:solidFill>
                  <a:schemeClr val="bg1"/>
                </a:solidFill>
              </a:rPr>
              <a:t>Благосостояние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2714612" y="1142984"/>
            <a:ext cx="4284662" cy="2074862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A0000"/>
                </a:solidFill>
                <a:latin typeface="Arial" charset="0"/>
              </a:rPr>
              <a:t>ГОСУДАРСТВО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b="1" dirty="0">
                <a:solidFill>
                  <a:srgbClr val="9A0000"/>
                </a:solidFill>
                <a:latin typeface="Arial" charset="0"/>
              </a:rPr>
              <a:t>Национальное единство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b="1" dirty="0">
                <a:solidFill>
                  <a:srgbClr val="9A0000"/>
                </a:solidFill>
                <a:latin typeface="Arial" charset="0"/>
              </a:rPr>
              <a:t>Безопасность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b="1" dirty="0">
                <a:solidFill>
                  <a:srgbClr val="9A0000"/>
                </a:solidFill>
                <a:latin typeface="Arial" charset="0"/>
              </a:rPr>
              <a:t>Развитие человеческого потенциала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b="1" dirty="0">
                <a:solidFill>
                  <a:srgbClr val="9A0000"/>
                </a:solidFill>
                <a:latin typeface="Arial" charset="0"/>
              </a:rPr>
              <a:t>Конкурентоспособность</a:t>
            </a:r>
          </a:p>
        </p:txBody>
      </p:sp>
      <p:pic>
        <p:nvPicPr>
          <p:cNvPr id="11" name="Picture 11" descr="Мальчикбезфона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000496" y="3376612"/>
            <a:ext cx="1716609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z="1800" b="1" smtClean="0">
                <a:solidFill>
                  <a:schemeClr val="bg1"/>
                </a:solidFill>
              </a:rPr>
              <a:pPr/>
              <a:t>16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44624"/>
            <a:ext cx="9072241" cy="678629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ct val="50000"/>
              </a:lnSpc>
              <a:spcBef>
                <a:spcPts val="0"/>
              </a:spcBef>
              <a:buNone/>
            </a:pPr>
            <a:endParaRPr lang="ru-RU" sz="2800" b="1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830" y="571480"/>
          <a:ext cx="8929719" cy="61833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182"/>
                <a:gridCol w="6327442"/>
                <a:gridCol w="928694"/>
                <a:gridCol w="714380"/>
                <a:gridCol w="436021"/>
              </a:tblGrid>
              <a:tr h="642942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800" dirty="0" smtClean="0"/>
                        <a:t>Личные качества (рейтинг)</a:t>
                      </a:r>
                      <a:endParaRPr lang="ru-RU" sz="2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Оценка важности</a:t>
                      </a:r>
                      <a:r>
                        <a:rPr lang="ru-RU" sz="1600" baseline="0" dirty="0" smtClean="0"/>
                        <a:t> формирования в  %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aseline="0" dirty="0" smtClean="0"/>
                        <a:t>(балл по шкале)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dirty="0" smtClean="0"/>
                        <a:t>Уверенность в себе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dirty="0" smtClean="0"/>
                        <a:t>Умение</a:t>
                      </a:r>
                      <a:r>
                        <a:rPr lang="ru-RU" sz="1800" b="1" baseline="0" dirty="0" smtClean="0"/>
                        <a:t> постоять за себя, дать «отпор» обидчику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dirty="0" smtClean="0"/>
                        <a:t>Работоспособность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dirty="0" smtClean="0"/>
                        <a:t>Самостоятельность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dirty="0" smtClean="0"/>
                        <a:t>Общительность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dirty="0" smtClean="0"/>
                        <a:t>Любовь к Родине, знание</a:t>
                      </a:r>
                      <a:r>
                        <a:rPr lang="ru-RU" sz="1800" b="1" baseline="0" dirty="0" smtClean="0"/>
                        <a:t> и уважение ее истории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dirty="0" smtClean="0"/>
                        <a:t>Овладение навыками организации собственного времени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dirty="0" smtClean="0"/>
                        <a:t>Любовь к своему городу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dirty="0" smtClean="0"/>
                        <a:t>Умение работать в команде, группе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dirty="0" smtClean="0"/>
                        <a:t>Альтруизм, умение «творить добро просто так»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dirty="0" smtClean="0"/>
                        <a:t>Умение быть терпимым к иному мнению, взгляду на мир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dirty="0" smtClean="0"/>
                        <a:t>Инициативность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dirty="0" smtClean="0"/>
                        <a:t>Любовь к своей </a:t>
                      </a:r>
                      <a:r>
                        <a:rPr lang="ru-RU" sz="1800" b="1" dirty="0" err="1" smtClean="0"/>
                        <a:t>нац.культуре</a:t>
                      </a:r>
                      <a:r>
                        <a:rPr lang="ru-RU" sz="1800" b="1" dirty="0" smtClean="0"/>
                        <a:t>, принятие ее ведущих ценностей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Качества, которые должна формировать у ученика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классы (ЗАПРОСЫ РОДИТЕЛЕЙ)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1928826" cy="285752"/>
          </a:xfrm>
          <a:prstGeom prst="rect">
            <a:avLst/>
          </a:prstGeom>
          <a:solidFill>
            <a:srgbClr val="A500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Н.А.Пастернак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44624"/>
            <a:ext cx="9072241" cy="678629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ct val="50000"/>
              </a:lnSpc>
              <a:spcBef>
                <a:spcPts val="0"/>
              </a:spcBef>
              <a:buNone/>
            </a:pPr>
            <a:endParaRPr lang="ru-RU" sz="2800" b="1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830" y="826474"/>
          <a:ext cx="8929719" cy="58125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182"/>
                <a:gridCol w="6327442"/>
                <a:gridCol w="928694"/>
                <a:gridCol w="714380"/>
                <a:gridCol w="436021"/>
              </a:tblGrid>
              <a:tr h="642942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800" dirty="0" smtClean="0"/>
                        <a:t>Личные качества</a:t>
                      </a:r>
                      <a:endParaRPr lang="ru-RU" sz="2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Оценка важности</a:t>
                      </a:r>
                      <a:r>
                        <a:rPr lang="ru-RU" sz="1600" baseline="0" dirty="0" smtClean="0"/>
                        <a:t> формирования в  %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aseline="0" dirty="0" smtClean="0"/>
                        <a:t>(балл по шкале)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1" dirty="0" smtClean="0"/>
                        <a:t>Умение быть терпимым к иному мнению, взгляду на мир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Овладение навыками организации собственного времени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1" dirty="0" smtClean="0"/>
                        <a:t>Самостоятельность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1" dirty="0" smtClean="0"/>
                        <a:t>Работоспособность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Любовь к Родине, знание</a:t>
                      </a:r>
                      <a:r>
                        <a:rPr lang="ru-RU" b="1" baseline="0" dirty="0" smtClean="0"/>
                        <a:t> и уважение ее истории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Любовь к своему городу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Умение</a:t>
                      </a:r>
                      <a:r>
                        <a:rPr lang="ru-RU" b="1" baseline="0" dirty="0" smtClean="0"/>
                        <a:t> постоять за себя, дать «отпор» обидчику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Уверенность в себе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1" dirty="0" smtClean="0"/>
                        <a:t>Общительность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Любовь к своей </a:t>
                      </a:r>
                      <a:r>
                        <a:rPr lang="ru-RU" b="1" dirty="0" err="1" smtClean="0"/>
                        <a:t>нац.культуре</a:t>
                      </a:r>
                      <a:r>
                        <a:rPr lang="ru-RU" b="1" dirty="0" smtClean="0"/>
                        <a:t>, принятие ее ведущих ценностей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1" dirty="0" smtClean="0"/>
                        <a:t>Инициативность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Альтруизм, умение «творить добро просто так»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Качества, которые должна формировать у ученика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классов семья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(ЗАПРОСЫ ШКОЛЫ, учителей)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928670"/>
            <a:ext cx="1928826" cy="285752"/>
          </a:xfrm>
          <a:prstGeom prst="rect">
            <a:avLst/>
          </a:prstGeom>
          <a:solidFill>
            <a:srgbClr val="A500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Н.А.Пастернак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44624"/>
            <a:ext cx="9072241" cy="678629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ct val="50000"/>
              </a:lnSpc>
              <a:spcBef>
                <a:spcPts val="0"/>
              </a:spcBef>
              <a:buNone/>
            </a:pPr>
            <a:endParaRPr lang="ru-RU" sz="2800" b="1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830" y="826474"/>
          <a:ext cx="8929719" cy="58125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182"/>
                <a:gridCol w="6327442"/>
                <a:gridCol w="928694"/>
                <a:gridCol w="714380"/>
                <a:gridCol w="436021"/>
              </a:tblGrid>
              <a:tr h="642942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800" dirty="0" smtClean="0"/>
                        <a:t>Личные качества</a:t>
                      </a:r>
                      <a:endParaRPr lang="ru-RU" sz="2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Оценка важности</a:t>
                      </a:r>
                      <a:r>
                        <a:rPr lang="ru-RU" sz="1600" baseline="0" dirty="0" smtClean="0"/>
                        <a:t> формирования в  %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aseline="0" dirty="0" smtClean="0"/>
                        <a:t>(балл по шкале)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1" dirty="0" smtClean="0"/>
                        <a:t>Умение быть терпимым к иному мнению, взгляду на мир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Овладение навыками организации собственного времени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1" dirty="0" smtClean="0"/>
                        <a:t>Самостоятельность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1" dirty="0" smtClean="0"/>
                        <a:t>Работоспособность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Любовь к Родине, знание</a:t>
                      </a:r>
                      <a:r>
                        <a:rPr lang="ru-RU" b="1" baseline="0" dirty="0" smtClean="0"/>
                        <a:t> и уважение ее истории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Любовь к своему городу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Умение</a:t>
                      </a:r>
                      <a:r>
                        <a:rPr lang="ru-RU" b="1" baseline="0" dirty="0" smtClean="0"/>
                        <a:t> постоять за себя, дать «отпор» обидчику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Уверенность в себе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1" dirty="0" smtClean="0"/>
                        <a:t>Общительность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Любовь к своей </a:t>
                      </a:r>
                      <a:r>
                        <a:rPr lang="ru-RU" b="1" dirty="0" err="1" smtClean="0"/>
                        <a:t>нац.культуре</a:t>
                      </a:r>
                      <a:r>
                        <a:rPr lang="ru-RU" b="1" dirty="0" smtClean="0"/>
                        <a:t>, принятие ее ведущих ценностей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1" dirty="0" smtClean="0"/>
                        <a:t>Инициативность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 smtClean="0"/>
                        <a:t>12.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Альтруизм, умение «творить добро просто так»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Качества, которые должна формировать у ученика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классов семья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(ЗАПРОСЫ ШКОЛЫ, учителей)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928670"/>
            <a:ext cx="1928826" cy="285752"/>
          </a:xfrm>
          <a:prstGeom prst="rect">
            <a:avLst/>
          </a:prstGeom>
          <a:solidFill>
            <a:srgbClr val="A500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Н.А.Пастернак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6000768"/>
            <a:ext cx="2500330" cy="117157"/>
          </a:xfrm>
          <a:prstGeom prst="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5643578"/>
            <a:ext cx="2500330" cy="117157"/>
          </a:xfrm>
          <a:prstGeom prst="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2214554"/>
            <a:ext cx="2500330" cy="1171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6500834"/>
            <a:ext cx="2500330" cy="117157"/>
          </a:xfrm>
          <a:prstGeom prst="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3929066"/>
            <a:ext cx="2500330" cy="117157"/>
          </a:xfrm>
          <a:prstGeom prst="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43670" y="2500306"/>
            <a:ext cx="2500330" cy="1171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5072074"/>
            <a:ext cx="2500330" cy="1171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2857496"/>
            <a:ext cx="2500330" cy="117157"/>
          </a:xfrm>
          <a:prstGeom prst="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4429132"/>
            <a:ext cx="2500330" cy="1171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14810" y="4643446"/>
            <a:ext cx="2500330" cy="1171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857232"/>
            <a:ext cx="1857388" cy="5000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РАЗОШЛИСЬ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1357298"/>
            <a:ext cx="1785950" cy="500066"/>
          </a:xfrm>
          <a:prstGeom prst="rect">
            <a:avLst/>
          </a:prstGeom>
          <a:solidFill>
            <a:srgbClr val="CC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СОШЛИСЬ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44624"/>
            <a:ext cx="9072241" cy="678629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ct val="50000"/>
              </a:lnSpc>
              <a:spcBef>
                <a:spcPts val="0"/>
              </a:spcBef>
              <a:buNone/>
            </a:pPr>
            <a:endParaRPr lang="ru-RU" sz="2800" b="1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«Цели образования – это цели </a:t>
            </a:r>
          </a:p>
          <a:p>
            <a:pPr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соответствующего общества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 </a:t>
            </a:r>
          </a:p>
          <a:p>
            <a:pPr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И.С.Гессен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628800"/>
            <a:ext cx="6840760" cy="4371968"/>
          </a:xfrm>
          <a:prstGeom prst="rect">
            <a:avLst/>
          </a:prstGeom>
          <a:noFill/>
          <a:ln w="539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ФГОС второго поколения… новые горизонты?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44624"/>
            <a:ext cx="9072241" cy="678629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>
              <a:buFontTx/>
              <a:buNone/>
            </a:pPr>
            <a:endParaRPr lang="ru-RU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endParaRPr lang="ru-RU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142876"/>
            <a:ext cx="4071966" cy="150017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Запросы государства </a:t>
            </a:r>
            <a:r>
              <a:rPr lang="ru-RU" sz="3200" dirty="0" smtClean="0"/>
              <a:t>(целевые установки стандартов)</a:t>
            </a:r>
            <a:endParaRPr lang="ru-RU" sz="3200" dirty="0"/>
          </a:p>
        </p:txBody>
      </p:sp>
      <p:sp>
        <p:nvSpPr>
          <p:cNvPr id="13" name="Половина рамки 12"/>
          <p:cNvSpPr/>
          <p:nvPr/>
        </p:nvSpPr>
        <p:spPr>
          <a:xfrm rot="5400000">
            <a:off x="7000878" y="5715004"/>
            <a:ext cx="2714669" cy="1000133"/>
          </a:xfrm>
          <a:prstGeom prst="halfFrame">
            <a:avLst>
              <a:gd name="adj1" fmla="val 33610"/>
              <a:gd name="adj2" fmla="val 29437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5400000">
            <a:off x="4446982" y="1768067"/>
            <a:ext cx="3643340" cy="3821933"/>
          </a:xfrm>
          <a:prstGeom prst="halfFrame">
            <a:avLst>
              <a:gd name="adj1" fmla="val 10043"/>
              <a:gd name="adj2" fmla="val 901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5400000">
            <a:off x="1303710" y="-1303767"/>
            <a:ext cx="1714513" cy="5465009"/>
          </a:xfrm>
          <a:prstGeom prst="halfFrame">
            <a:avLst>
              <a:gd name="adj1" fmla="val 16480"/>
              <a:gd name="adj2" fmla="val 1407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5143512"/>
            <a:ext cx="8358246" cy="135732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Порождение идентичности человека как смысл современного образования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857232"/>
            <a:ext cx="4429156" cy="1285884"/>
          </a:xfrm>
          <a:prstGeom prst="roundRect">
            <a:avLst>
              <a:gd name="adj" fmla="val 19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Открытое гражданское общество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2214554"/>
            <a:ext cx="7643866" cy="2857520"/>
          </a:xfrm>
          <a:prstGeom prst="roundRect">
            <a:avLst>
              <a:gd name="adj" fmla="val 5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Воспитание, социально-педагогическая поддержка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станов-ления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развития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высоконравствен-ного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ответственного, творческого, инициативного, компетентного гражданина России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71414"/>
            <a:ext cx="3286148" cy="4286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52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ЧТО?</a:t>
            </a:r>
            <a:endParaRPr lang="ru-RU" sz="2800" b="1" spc="5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6286512" y="6492875"/>
            <a:ext cx="2133600" cy="365125"/>
          </a:xfrm>
        </p:spPr>
        <p:txBody>
          <a:bodyPr/>
          <a:lstStyle/>
          <a:p>
            <a:fld id="{EFE8C6F7-F04C-475F-814C-8FBDCE0BD999}" type="slidenum">
              <a:rPr lang="ru-RU" sz="1800" b="1" smtClean="0">
                <a:solidFill>
                  <a:schemeClr val="bg1"/>
                </a:solidFill>
              </a:rPr>
              <a:pPr/>
              <a:t>20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44624"/>
            <a:ext cx="9072241" cy="678629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</a:pPr>
            <a:endParaRPr lang="ru-RU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endParaRPr lang="ru-RU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71414"/>
            <a:ext cx="3286148" cy="4286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52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КАК?</a:t>
            </a:r>
            <a:endParaRPr lang="ru-RU" sz="2800" b="1" spc="5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714877" y="3571876"/>
            <a:ext cx="3670128" cy="1000132"/>
            <a:chOff x="4857752" y="4929198"/>
            <a:chExt cx="4029944" cy="100013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857752" y="4929198"/>
              <a:ext cx="4000528" cy="1000132"/>
            </a:xfrm>
            <a:prstGeom prst="roundRect">
              <a:avLst>
                <a:gd name="adj" fmla="val 3136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Используя информационные </a:t>
              </a: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технологии</a:t>
              </a:r>
            </a:p>
          </p:txBody>
        </p:sp>
        <p:sp>
          <p:nvSpPr>
            <p:cNvPr id="11" name="Улыбающееся лицо 10">
              <a:hlinkClick r:id="rId2" action="ppaction://hlinksldjump"/>
            </p:cNvPr>
            <p:cNvSpPr/>
            <p:nvPr/>
          </p:nvSpPr>
          <p:spPr>
            <a:xfrm>
              <a:off x="8387630" y="5500702"/>
              <a:ext cx="500066" cy="428628"/>
            </a:xfrm>
            <a:prstGeom prst="smileyFac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4643438" y="1785926"/>
            <a:ext cx="3143272" cy="1643074"/>
          </a:xfrm>
          <a:prstGeom prst="roundRect">
            <a:avLst>
              <a:gd name="adj" fmla="val 313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Организуя постоянный активный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продуктивный диалог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6314" y="4714884"/>
            <a:ext cx="3286148" cy="1357322"/>
          </a:xfrm>
          <a:prstGeom prst="roundRect">
            <a:avLst>
              <a:gd name="adj" fmla="val 313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Реализацию модели «Открытое образование»</a:t>
            </a:r>
          </a:p>
        </p:txBody>
      </p:sp>
      <p:sp>
        <p:nvSpPr>
          <p:cNvPr id="36" name="Капля 35"/>
          <p:cNvSpPr/>
          <p:nvPr/>
        </p:nvSpPr>
        <p:spPr>
          <a:xfrm rot="5844125" flipH="1" flipV="1">
            <a:off x="1971371" y="-225153"/>
            <a:ext cx="5447036" cy="8416832"/>
          </a:xfrm>
          <a:prstGeom prst="teardrop">
            <a:avLst>
              <a:gd name="adj" fmla="val 11821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57158" y="857232"/>
            <a:ext cx="3571900" cy="1357322"/>
            <a:chOff x="214282" y="857232"/>
            <a:chExt cx="4357718" cy="178595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14282" y="857232"/>
              <a:ext cx="4357718" cy="1785950"/>
            </a:xfrm>
            <a:prstGeom prst="roundRect">
              <a:avLst>
                <a:gd name="adj" fmla="val 3260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Через </a:t>
              </a: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</a:t>
              </a: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еализацию </a:t>
              </a: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гуманистической педагогики</a:t>
              </a:r>
            </a:p>
          </p:txBody>
        </p:sp>
        <p:sp>
          <p:nvSpPr>
            <p:cNvPr id="18" name="Улыбающееся лицо 17">
              <a:hlinkClick r:id="rId3" action="ppaction://hlinksldjump"/>
            </p:cNvPr>
            <p:cNvSpPr/>
            <p:nvPr/>
          </p:nvSpPr>
          <p:spPr>
            <a:xfrm>
              <a:off x="3749790" y="1928802"/>
              <a:ext cx="500066" cy="535786"/>
            </a:xfrm>
            <a:prstGeom prst="smileyFace">
              <a:avLst>
                <a:gd name="adj" fmla="val 465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4282" y="2500306"/>
            <a:ext cx="4357718" cy="1785950"/>
            <a:chOff x="214282" y="3071810"/>
            <a:chExt cx="4357718" cy="178595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14282" y="3071810"/>
              <a:ext cx="4357718" cy="1785950"/>
            </a:xfrm>
            <a:prstGeom prst="roundRect">
              <a:avLst>
                <a:gd name="adj" fmla="val 32606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Развивая свободу </a:t>
              </a: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личности принимать самостоятельные ответственные решения</a:t>
              </a:r>
            </a:p>
          </p:txBody>
        </p:sp>
        <p:sp>
          <p:nvSpPr>
            <p:cNvPr id="12" name="Улыбающееся лицо 11">
              <a:hlinkClick r:id="rId4" action="ppaction://hlinksldjump"/>
            </p:cNvPr>
            <p:cNvSpPr/>
            <p:nvPr/>
          </p:nvSpPr>
          <p:spPr>
            <a:xfrm>
              <a:off x="3929058" y="3857628"/>
              <a:ext cx="500066" cy="428628"/>
            </a:xfrm>
            <a:prstGeom prst="smileyFac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28662" y="4357693"/>
            <a:ext cx="3786214" cy="2000264"/>
            <a:chOff x="214282" y="4407151"/>
            <a:chExt cx="4500594" cy="130786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14282" y="4500570"/>
              <a:ext cx="4500594" cy="1214446"/>
            </a:xfrm>
            <a:prstGeom prst="roundRect">
              <a:avLst>
                <a:gd name="adj" fmla="val 2209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Организуя самостоятельную творческую социально-значимую </a:t>
              </a: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ДЕЯТЕЛЬНОСТЬ </a:t>
              </a:r>
            </a:p>
          </p:txBody>
        </p:sp>
        <p:sp>
          <p:nvSpPr>
            <p:cNvPr id="16" name="Улыбающееся лицо 15">
              <a:hlinkClick r:id="rId5" action="ppaction://hlinksldjump"/>
            </p:cNvPr>
            <p:cNvSpPr/>
            <p:nvPr/>
          </p:nvSpPr>
          <p:spPr>
            <a:xfrm>
              <a:off x="299199" y="4407151"/>
              <a:ext cx="777730" cy="428628"/>
            </a:xfrm>
            <a:prstGeom prst="smileyFac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 rot="16200000" flipH="1">
            <a:off x="2000232" y="2357430"/>
            <a:ext cx="571504" cy="142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929058" y="1714488"/>
            <a:ext cx="1214446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1785918" y="4214818"/>
            <a:ext cx="571504" cy="142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6965173" y="3250405"/>
            <a:ext cx="642942" cy="142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 flipV="1">
            <a:off x="6929454" y="4429132"/>
            <a:ext cx="642942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286248" y="5572140"/>
            <a:ext cx="92869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>
            <a:off x="3929058" y="4214818"/>
            <a:ext cx="1071570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5000628" y="142876"/>
            <a:ext cx="4071966" cy="150017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Запросы государства </a:t>
            </a:r>
            <a:r>
              <a:rPr lang="ru-RU" sz="3200" dirty="0" smtClean="0"/>
              <a:t>(целевые установки стандартов)</a:t>
            </a:r>
            <a:endParaRPr lang="ru-RU" sz="3200" dirty="0"/>
          </a:p>
        </p:txBody>
      </p:sp>
      <p:sp>
        <p:nvSpPr>
          <p:cNvPr id="55" name="Солнце 54">
            <a:hlinkClick r:id="rId6" action="ppaction://hlinksldjump"/>
          </p:cNvPr>
          <p:cNvSpPr/>
          <p:nvPr/>
        </p:nvSpPr>
        <p:spPr>
          <a:xfrm>
            <a:off x="8501090" y="6000768"/>
            <a:ext cx="642910" cy="642942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Номер слайда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z="1800" b="1" smtClean="0">
                <a:solidFill>
                  <a:schemeClr val="bg1"/>
                </a:solidFill>
              </a:rPr>
              <a:pPr/>
              <a:t>21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42"/>
                <a:gridCol w="3929058"/>
              </a:tblGrid>
              <a:tr h="3807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старым стандартам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стандартам</a:t>
                      </a:r>
                      <a:r>
                        <a:rPr lang="ru-RU" baseline="0" dirty="0" smtClean="0"/>
                        <a:t> 2-го поколения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477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latin typeface="Arial" pitchFamily="34" charset="0"/>
                        </a:rPr>
                        <a:t>Деятельность</a:t>
                      </a:r>
                      <a:r>
                        <a:rPr lang="ru-RU" sz="2400" dirty="0" smtClean="0">
                          <a:latin typeface="Arial" pitchFamily="34" charset="0"/>
                        </a:rPr>
                        <a:t>: </a:t>
                      </a:r>
                      <a:r>
                        <a:rPr lang="ru-RU" sz="2400" i="1" dirty="0" smtClean="0">
                          <a:latin typeface="Arial" pitchFamily="34" charset="0"/>
                        </a:rPr>
                        <a:t>создание сочинения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latin typeface="Arial" pitchFamily="34" charset="0"/>
                        </a:rPr>
                        <a:t>План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latin typeface="Arial" pitchFamily="34" charset="0"/>
                        </a:rPr>
                        <a:t>Черновик</a:t>
                      </a:r>
                      <a:r>
                        <a:rPr lang="ru-RU" sz="2400" dirty="0" smtClean="0">
                          <a:latin typeface="Arial" pitchFamily="34" charset="0"/>
                        </a:rPr>
                        <a:t> – не последовательное письмо. Естественное перемещение приоритета на коммуникацию, смысл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latin typeface="Arial" pitchFamily="34" charset="0"/>
                        </a:rPr>
                        <a:t>Чистовик</a:t>
                      </a:r>
                      <a:r>
                        <a:rPr lang="ru-RU" sz="2400" dirty="0" smtClean="0">
                          <a:latin typeface="Arial" pitchFamily="34" charset="0"/>
                        </a:rPr>
                        <a:t> – то, что выносится на обсуждение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latin typeface="Arial" pitchFamily="34" charset="0"/>
                        </a:rPr>
                        <a:t>Анализ, Обсуждение, Оценка, Работа над ошибками</a:t>
                      </a:r>
                      <a:r>
                        <a:rPr lang="ru-RU" sz="2400" dirty="0" smtClean="0">
                          <a:latin typeface="Arial" pitchFamily="34" charset="0"/>
                        </a:rPr>
                        <a:t> – важнейшие компоненты.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</a:rPr>
                        <a:t>Формирование способности к самостоятельному анализу своей работы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latin typeface="Arial" pitchFamily="34" charset="0"/>
                        </a:rPr>
                        <a:t>Переписывание!</a:t>
                      </a:r>
                      <a:r>
                        <a:rPr lang="ru-RU" sz="2400" dirty="0" smtClean="0">
                          <a:latin typeface="Arial" pitchFamily="34" charset="0"/>
                        </a:rPr>
                        <a:t> Система работы. Новый чистовик…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latin typeface="Arial" pitchFamily="34" charset="0"/>
                        </a:rPr>
                        <a:t>Деятельность: создание </a:t>
                      </a:r>
                      <a:r>
                        <a:rPr lang="ru-RU" sz="2400" b="0" i="1" dirty="0" smtClean="0">
                          <a:latin typeface="Arial" pitchFamily="34" charset="0"/>
                        </a:rPr>
                        <a:t>сочинения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latin typeface="Arial" pitchFamily="34" charset="0"/>
                        </a:rPr>
                        <a:t>Материал: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Wingdings 2" pitchFamily="18" charset="2"/>
                        <a:buNone/>
                      </a:pPr>
                      <a:r>
                        <a:rPr lang="ru-RU" sz="2400" b="1" dirty="0" smtClean="0">
                          <a:latin typeface="Arial" pitchFamily="34" charset="0"/>
                        </a:rPr>
                        <a:t>Исходный материал: </a:t>
                      </a:r>
                      <a:r>
                        <a:rPr lang="ru-RU" sz="2400" b="0" dirty="0" err="1" smtClean="0">
                          <a:latin typeface="Arial" pitchFamily="34" charset="0"/>
                        </a:rPr>
                        <a:t>видео-фильм</a:t>
                      </a:r>
                      <a:r>
                        <a:rPr lang="ru-RU" sz="2400" b="0" dirty="0" smtClean="0">
                          <a:latin typeface="Arial" pitchFamily="34" charset="0"/>
                        </a:rPr>
                        <a:t>, снятый </a:t>
                      </a:r>
                      <a:r>
                        <a:rPr lang="ru-RU" sz="2400" b="0" u="sng" dirty="0" smtClean="0">
                          <a:latin typeface="Arial" pitchFamily="34" charset="0"/>
                        </a:rPr>
                        <a:t>учащимся </a:t>
                      </a:r>
                      <a:r>
                        <a:rPr lang="ru-RU" sz="2400" b="0" dirty="0" smtClean="0">
                          <a:latin typeface="Arial" pitchFamily="34" charset="0"/>
                        </a:rPr>
                        <a:t>на экскурсии, записанные воспоминания бабушки</a:t>
                      </a:r>
                      <a:endParaRPr lang="ru-RU" sz="2400" b="0" u="sng" dirty="0" smtClean="0">
                        <a:latin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latin typeface="Arial" pitchFamily="34" charset="0"/>
                        </a:rPr>
                        <a:t>Цитирование </a:t>
                      </a:r>
                      <a:r>
                        <a:rPr lang="ru-RU" sz="2400" b="0" dirty="0" smtClean="0">
                          <a:latin typeface="Arial" pitchFamily="34" charset="0"/>
                        </a:rPr>
                        <a:t>– </a:t>
                      </a:r>
                      <a:r>
                        <a:rPr lang="ru-RU" sz="2400" b="0" u="sng" dirty="0" smtClean="0">
                          <a:latin typeface="Arial" pitchFamily="34" charset="0"/>
                        </a:rPr>
                        <a:t>открытое</a:t>
                      </a:r>
                      <a:r>
                        <a:rPr lang="ru-RU" sz="2400" b="0" dirty="0" smtClean="0">
                          <a:latin typeface="Arial" pitchFamily="34" charset="0"/>
                        </a:rPr>
                        <a:t> контролируемое информационное пространство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latin typeface="Arial" pitchFamily="34" charset="0"/>
                        </a:rPr>
                        <a:t>Результат </a:t>
                      </a:r>
                      <a:r>
                        <a:rPr lang="ru-RU" sz="2400" b="0" dirty="0" smtClean="0">
                          <a:latin typeface="Arial" pitchFamily="34" charset="0"/>
                        </a:rPr>
                        <a:t>– </a:t>
                      </a:r>
                      <a:r>
                        <a:rPr lang="ru-RU" sz="2400" b="0" dirty="0" err="1" smtClean="0">
                          <a:latin typeface="Arial" pitchFamily="34" charset="0"/>
                        </a:rPr>
                        <a:t>гипер-медиа</a:t>
                      </a:r>
                      <a:endParaRPr lang="ru-RU" sz="2400" b="0" dirty="0" smtClean="0">
                        <a:latin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err="1" smtClean="0">
                          <a:latin typeface="Arial" pitchFamily="34" charset="0"/>
                        </a:rPr>
                        <a:t>Письменно-устное</a:t>
                      </a:r>
                      <a:r>
                        <a:rPr lang="ru-RU" sz="2400" b="1" dirty="0" smtClean="0">
                          <a:latin typeface="Arial" pitchFamily="34" charset="0"/>
                        </a:rPr>
                        <a:t> сочинение («презентация»)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Улыбающееся лицо 2">
            <a:hlinkClick r:id="rId2" action="ppaction://hlinksldjump"/>
          </p:cNvPr>
          <p:cNvSpPr/>
          <p:nvPr/>
        </p:nvSpPr>
        <p:spPr>
          <a:xfrm>
            <a:off x="8429652" y="5857892"/>
            <a:ext cx="500066" cy="428628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42875"/>
            <a:ext cx="8229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НОВЫЕ ФГОС</a:t>
            </a:r>
            <a:endParaRPr lang="ru-RU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857232"/>
            <a:ext cx="8429684" cy="57150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A0000"/>
              </a:gs>
            </a:gsLst>
            <a:path path="shape">
              <a:fillToRect l="50000" t="50000" r="50000" b="50000"/>
            </a:path>
          </a:gra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342900" indent="-342900" algn="ctr">
              <a:lnSpc>
                <a:spcPct val="120000"/>
              </a:lnSpc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ЛИЧНОСТНО-ОРИЕНТИРОВАННЫЙ ХАРАКТЕР</a:t>
            </a:r>
            <a:endParaRPr lang="ru-RU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500174"/>
            <a:ext cx="6357982" cy="150019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A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indent="-342900"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Предметное содержание перестает быть центральной частью стандарта, </a:t>
            </a:r>
            <a:r>
              <a:rPr lang="ru-RU" sz="28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носит </a:t>
            </a:r>
            <a:r>
              <a:rPr lang="ru-RU" sz="28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вариативный характер</a:t>
            </a:r>
            <a:r>
              <a:rPr lang="ru-RU" sz="32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ru-RU" sz="3200" b="1" u="sng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201" name="Picture 2" descr="Картинка 22 из 2280"/>
          <p:cNvPicPr>
            <a:picLocks noChangeAspect="1" noChangeArrowheads="1"/>
          </p:cNvPicPr>
          <p:nvPr/>
        </p:nvPicPr>
        <p:blipFill>
          <a:blip r:embed="rId2"/>
          <a:srcRect b="30992"/>
          <a:stretch>
            <a:fillRect/>
          </a:stretch>
        </p:blipFill>
        <p:spPr bwMode="auto">
          <a:xfrm>
            <a:off x="6643688" y="1500188"/>
            <a:ext cx="2500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4" descr="Картинка 1 из 777"/>
          <p:cNvPicPr>
            <a:picLocks noChangeAspect="1" noChangeArrowheads="1"/>
          </p:cNvPicPr>
          <p:nvPr/>
        </p:nvPicPr>
        <p:blipFill>
          <a:blip r:embed="rId3"/>
          <a:srcRect l="26997" t="48209" r="16873" b="4382"/>
          <a:stretch>
            <a:fillRect/>
          </a:stretch>
        </p:blipFill>
        <p:spPr bwMode="auto">
          <a:xfrm>
            <a:off x="0" y="3000375"/>
            <a:ext cx="2968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00364" y="3143248"/>
            <a:ext cx="6072198" cy="135732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A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indent="-342900"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Вместо цели урока – цель индивидуальной или коллективной деятельности обучающихся</a:t>
            </a:r>
            <a:endParaRPr lang="en-US" sz="2800" b="1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00364" y="4714884"/>
            <a:ext cx="6072198" cy="18573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A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Критерием осмысления наблюдаемого на уроке…  «результативность работы каждого обучающегося в достижении планируемых им результатов»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Улыбающееся лицо 11">
            <a:hlinkClick r:id="rId4" action="ppaction://hlinksldjump"/>
          </p:cNvPr>
          <p:cNvSpPr/>
          <p:nvPr/>
        </p:nvSpPr>
        <p:spPr>
          <a:xfrm>
            <a:off x="8429652" y="5786454"/>
            <a:ext cx="500066" cy="428628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</p:spPr>
        <p:txBody>
          <a:bodyPr/>
          <a:lstStyle/>
          <a:p>
            <a:fld id="{EFE8C6F7-F04C-475F-814C-8FBDCE0BD999}" type="slidenum">
              <a:rPr lang="ru-RU" sz="1800" b="1" smtClean="0">
                <a:solidFill>
                  <a:schemeClr val="bg1"/>
                </a:solidFill>
              </a:rPr>
              <a:pPr/>
              <a:t>23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15436" cy="12144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АТТЕСТАЦИЯ УЧАЩИХСЯ НА СТУПЕНЯХ ОСНОВНОГО И ПОЛНОГО СРЕДНЕГО ОБРАЗОВАНИЯ ДОЛЖНА ВКЛЮЧАТЬ</a:t>
            </a:r>
            <a:endParaRPr lang="ru-RU" sz="20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8" y="1428764"/>
            <a:ext cx="3929090" cy="4500566"/>
          </a:xfr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 typeface="Wingdings 2" pitchFamily="18" charset="2"/>
              <a:buNone/>
            </a:pPr>
            <a:r>
              <a:rPr lang="ru-RU" dirty="0" smtClean="0"/>
              <a:t>Представление портфолио – пакета свидетельств об их достижениях в каких-либо видах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 значимой деятельности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214282" y="1428736"/>
            <a:ext cx="4643470" cy="4500594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73050" indent="-273050" algn="r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None/>
            </a:pPr>
            <a:r>
              <a:rPr lang="ru-RU" sz="3200" dirty="0">
                <a:latin typeface="Constantia" pitchFamily="18" charset="0"/>
              </a:rPr>
              <a:t>Контрольные испытания (в форме проверочных работ, экзаменов, тестов или в иной форме, определяемой федеральным органом управления образования)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z="1800" b="1" smtClean="0">
                <a:solidFill>
                  <a:schemeClr val="bg1"/>
                </a:solidFill>
              </a:rPr>
              <a:pPr/>
              <a:t>24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44624"/>
            <a:ext cx="9072241" cy="678629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>
              <a:buFontTx/>
              <a:buNone/>
            </a:pPr>
            <a:endParaRPr lang="ru-RU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endParaRPr lang="ru-RU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352928" cy="792088"/>
          </a:xfrm>
          <a:prstGeom prst="rect">
            <a:avLst/>
          </a:prstGeom>
          <a:noFill/>
          <a:ln w="539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Четырехкомпонентная структура содержания образования </a:t>
            </a:r>
            <a:r>
              <a:rPr lang="ru-RU" sz="2800" dirty="0" smtClean="0"/>
              <a:t>(И.Я. </a:t>
            </a:r>
            <a:r>
              <a:rPr lang="ru-RU" sz="2800" dirty="0" err="1" smtClean="0"/>
              <a:t>Лернер</a:t>
            </a:r>
            <a:r>
              <a:rPr lang="ru-RU" sz="2800" dirty="0" smtClean="0"/>
              <a:t>)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  <a:endParaRPr lang="ru-RU" sz="2800" b="1" baseline="30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712968" cy="1008112"/>
          </a:xfrm>
          <a:prstGeom prst="rect">
            <a:avLst/>
          </a:prstGeom>
          <a:noFill/>
          <a:ln w="539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Подмена знаниями других компонентов содержания образования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04864"/>
            <a:ext cx="8784976" cy="4320480"/>
          </a:xfrm>
          <a:prstGeom prst="rect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ru-RU" sz="2600" dirty="0" smtClean="0"/>
              <a:t>Знания (о природе, обществе, технике, человеке и т.д.), 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ru-RU" sz="2600" dirty="0" smtClean="0"/>
              <a:t>Опыт осуществления уже известных обществу </a:t>
            </a:r>
            <a:r>
              <a:rPr lang="ru-RU" sz="2600" u="sng" dirty="0" smtClean="0"/>
              <a:t>способов деятельности</a:t>
            </a:r>
            <a:r>
              <a:rPr lang="ru-RU" sz="2600" dirty="0" smtClean="0"/>
              <a:t>, 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ru-RU" sz="2600" dirty="0" smtClean="0"/>
              <a:t>Опыт </a:t>
            </a:r>
            <a:r>
              <a:rPr lang="ru-RU" sz="2600" u="sng" dirty="0" smtClean="0"/>
              <a:t>творческой деятельности</a:t>
            </a:r>
            <a:r>
              <a:rPr lang="ru-RU" sz="2600" dirty="0" smtClean="0"/>
              <a:t>, призванный обеспечить готовность к поиску решения новых проблем, к творческому преобразованию действительности,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ru-RU" sz="2600" dirty="0" smtClean="0"/>
              <a:t>Опыт </a:t>
            </a:r>
            <a:r>
              <a:rPr lang="ru-RU" sz="2600" u="sng" dirty="0" smtClean="0"/>
              <a:t>эмоционально-ценностного отношения</a:t>
            </a:r>
            <a:r>
              <a:rPr lang="ru-RU" sz="2600" dirty="0" smtClean="0"/>
              <a:t> людей к миру и друг к другу. 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</a:pPr>
            <a:endParaRPr lang="ru-RU" sz="2600" dirty="0" smtClean="0"/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</a:pPr>
            <a:r>
              <a:rPr lang="ru-RU" sz="2600" dirty="0" smtClean="0"/>
              <a:t>требуют различные способы усвоения и способы деятельности</a:t>
            </a:r>
            <a:endParaRPr lang="ru-RU" sz="2600" b="1" baseline="30000" dirty="0">
              <a:solidFill>
                <a:schemeClr val="bg1"/>
              </a:solidFill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4391980" y="1016732"/>
            <a:ext cx="432048" cy="8568952"/>
          </a:xfrm>
          <a:prstGeom prst="lef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>
            <a:hlinkClick r:id="rId2" action="ppaction://hlinksldjump"/>
          </p:cNvPr>
          <p:cNvSpPr/>
          <p:nvPr/>
        </p:nvSpPr>
        <p:spPr>
          <a:xfrm>
            <a:off x="8215338" y="5643578"/>
            <a:ext cx="571504" cy="500066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892971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ХАРАКТЕРНЫЕ ЧЕРТЫ ГУМАНИСТИЧЕСКОЙ ПЕДАГОГИКИ</a:t>
            </a:r>
            <a:r>
              <a:rPr lang="ru-RU" sz="3600" b="1" baseline="30000" dirty="0" smtClean="0">
                <a:solidFill>
                  <a:schemeClr val="bg1"/>
                </a:solidFill>
                <a:latin typeface="Comic Sans MS" pitchFamily="66" charset="0"/>
              </a:rPr>
              <a:t>6</a:t>
            </a: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5"/>
            <a:ext cx="8715436" cy="321470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Личность –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самоценность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Чувство собственного достоинства.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Приоритет свободной творческой работы и самообразования.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Высокий уровень филологической культуры и знание иностранных языков.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3786190"/>
            <a:ext cx="7786742" cy="28575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Самостоятельная работа с текстом</a:t>
            </a: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Гуманизация</a:t>
            </a: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образования»</a:t>
            </a:r>
          </a:p>
          <a:p>
            <a:pPr marL="514350" indent="-514350" algn="ctr">
              <a:lnSpc>
                <a:spcPct val="90000"/>
              </a:lnSpc>
              <a:buAutoNum type="arabicParenR"/>
            </a:pPr>
            <a:r>
              <a:rPr lang="ru-RU" sz="2800" b="1" u="sng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самое сложное в </a:t>
            </a:r>
            <a:r>
              <a:rPr lang="ru-RU" sz="2800" b="1" u="sng" dirty="0" err="1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гуманитаризации</a:t>
            </a:r>
            <a:r>
              <a:rPr lang="ru-RU" sz="2800" b="1" u="sng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образования?</a:t>
            </a:r>
          </a:p>
          <a:p>
            <a:pPr marL="514350" indent="-514350" algn="ctr">
              <a:lnSpc>
                <a:spcPct val="90000"/>
              </a:lnSpc>
              <a:buAutoNum type="arabicParenR"/>
            </a:pPr>
            <a:r>
              <a:rPr lang="ru-RU" sz="2800" b="1" u="sng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коррекция </a:t>
            </a:r>
            <a:r>
              <a:rPr lang="ru-RU" sz="2800" b="1" u="sng" dirty="0" err="1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пед.деятельности</a:t>
            </a:r>
            <a:r>
              <a:rPr lang="ru-RU" sz="2800" b="1" u="sng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необходима в контексте </a:t>
            </a:r>
            <a:r>
              <a:rPr lang="ru-RU" sz="2800" b="1" u="sng" dirty="0" err="1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гуманитаризации</a:t>
            </a:r>
            <a:r>
              <a:rPr lang="ru-RU" sz="2800" b="1" u="sng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образования?</a:t>
            </a:r>
            <a:endParaRPr lang="ru-RU" sz="2800" b="1" u="sng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лыбающееся лицо 4">
            <a:hlinkClick r:id="rId2" action="ppaction://hlinksldjump"/>
          </p:cNvPr>
          <p:cNvSpPr/>
          <p:nvPr/>
        </p:nvSpPr>
        <p:spPr>
          <a:xfrm>
            <a:off x="8358214" y="5286388"/>
            <a:ext cx="500066" cy="428628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AG0001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37773"/>
            <a:ext cx="2285984" cy="192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628800"/>
            <a:ext cx="7286676" cy="4729158"/>
          </a:xfrm>
          <a:prstGeom prst="rect">
            <a:avLst/>
          </a:prstGeom>
          <a:noFill/>
          <a:ln w="539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3.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Принципиальная новизна стандартов?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(анализ материалов ФГОС)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0"/>
            <a:ext cx="4000528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0" dirty="0" smtClean="0"/>
              <a:t>?</a:t>
            </a:r>
            <a:endParaRPr lang="ru-RU" sz="50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z="1800" b="1" smtClean="0">
                <a:solidFill>
                  <a:schemeClr val="bg1"/>
                </a:solidFill>
              </a:rPr>
              <a:pPr/>
              <a:t>27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45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«Великая цель образования </a:t>
            </a:r>
          </a:p>
          <a:p>
            <a:pPr algn="r">
              <a:lnSpc>
                <a:spcPct val="70000"/>
              </a:lnSpc>
            </a:pP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это не знания, а действия» </a:t>
            </a:r>
          </a:p>
          <a:p>
            <a:pPr algn="r">
              <a:lnSpc>
                <a:spcPct val="70000"/>
              </a:lnSpc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Герберт Спенсер </a:t>
            </a: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190" y="500042"/>
            <a:ext cx="850109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МНОГООБРАЗИЕ МОДЕЛЕЙ – МНОГООБРАЗИЕ РЕЗУЛЬТАТОВ</a:t>
            </a:r>
          </a:p>
        </p:txBody>
      </p:sp>
      <p:pic>
        <p:nvPicPr>
          <p:cNvPr id="5" name="Picture 2" descr="Картинка 4 из 17726"/>
          <p:cNvPicPr>
            <a:picLocks noChangeAspect="1" noChangeArrowheads="1"/>
          </p:cNvPicPr>
          <p:nvPr/>
        </p:nvPicPr>
        <p:blipFill>
          <a:blip r:embed="rId2"/>
          <a:srcRect t="15118" b="13228"/>
          <a:stretch>
            <a:fillRect/>
          </a:stretch>
        </p:blipFill>
        <p:spPr bwMode="auto">
          <a:xfrm>
            <a:off x="714348" y="1598598"/>
            <a:ext cx="7737113" cy="4435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6172218"/>
            <a:ext cx="8247091" cy="57150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effectLst>
            <a:glow rad="101600">
              <a:schemeClr val="bg1">
                <a:alpha val="60000"/>
              </a:schemeClr>
            </a:glow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+mn-lt"/>
              </a:rPr>
              <a:t>КАК ИЗМЕРИТЬ РЕЗУЛЬТАТ?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158" y="785794"/>
            <a:ext cx="85011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ПРЕДСТАВЛЕНИЯ О РЕЗУЛЬТАТЕ ОБРАЗОВАНИЯ В ФГОС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428860" y="2000240"/>
            <a:ext cx="4032249" cy="114300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A0000"/>
              </a:gs>
            </a:gsLst>
            <a:path path="shape">
              <a:fillToRect l="50000" t="50000" r="50000" b="50000"/>
            </a:path>
          </a:gra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342900" indent="-342900"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Личностный результат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500298" y="3500438"/>
            <a:ext cx="4071966" cy="121444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A0000"/>
              </a:gs>
            </a:gsLst>
            <a:path path="shape">
              <a:fillToRect l="50000" t="50000" r="50000" b="50000"/>
            </a:path>
          </a:gra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342900" indent="-342900" algn="ctr">
              <a:defRPr/>
            </a:pPr>
            <a:r>
              <a:rPr 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Метапредметный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результат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00298" y="5000636"/>
            <a:ext cx="4032249" cy="12858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A0000"/>
              </a:gs>
            </a:gsLst>
            <a:path path="shape">
              <a:fillToRect l="50000" t="50000" r="50000" b="50000"/>
            </a:path>
          </a:gra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342900" indent="-342900" algn="ctr">
              <a:defRPr/>
            </a:pPr>
            <a:r>
              <a:rPr 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Предметный результат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2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7AFD7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2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2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7AFD7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7AFD7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44624"/>
            <a:ext cx="9072241" cy="678629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ct val="50000"/>
              </a:lnSpc>
              <a:spcBef>
                <a:spcPts val="0"/>
              </a:spcBef>
              <a:buNone/>
            </a:pPr>
            <a:endParaRPr lang="ru-RU" sz="2800" b="1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71414"/>
            <a:ext cx="4626182" cy="1143008"/>
          </a:xfrm>
          <a:prstGeom prst="rect">
            <a:avLst/>
          </a:prstGeom>
          <a:noFill/>
          <a:ln w="539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Горизонт…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Картинка 53 из 123715"/>
          <p:cNvPicPr>
            <a:picLocks noChangeAspect="1" noChangeArrowheads="1"/>
          </p:cNvPicPr>
          <p:nvPr/>
        </p:nvPicPr>
        <p:blipFill>
          <a:blip r:embed="rId2"/>
          <a:srcRect l="8399" t="16480" r="12598"/>
          <a:stretch>
            <a:fillRect/>
          </a:stretch>
        </p:blipFill>
        <p:spPr bwMode="auto">
          <a:xfrm>
            <a:off x="71406" y="1285860"/>
            <a:ext cx="5435457" cy="3137189"/>
          </a:xfrm>
          <a:prstGeom prst="rect">
            <a:avLst/>
          </a:prstGeom>
          <a:noFill/>
        </p:spPr>
      </p:pic>
      <p:pic>
        <p:nvPicPr>
          <p:cNvPr id="1028" name="Picture 4" descr="Картинка 66 из 12371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69" y="3748110"/>
            <a:ext cx="5076825" cy="303847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Documents and Settings\Root\Рабочий стол\ЖИВОПИСЬ-КАРТИНКИ\КАРТИНКИ\coallaoc_162132_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7084" y="3429000"/>
            <a:ext cx="2414793" cy="180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18"/>
          <p:cNvSpPr>
            <a:spLocks noChangeArrowheads="1"/>
          </p:cNvSpPr>
          <p:nvPr/>
        </p:nvSpPr>
        <p:spPr bwMode="auto">
          <a:xfrm>
            <a:off x="1239838" y="1142984"/>
            <a:ext cx="6643687" cy="22145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ЛИЧНОСТНЫЕ  РЕЗУЛЬТАТЫ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мотивы деятельности, система ценностных  от-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ношений учащихся </a:t>
            </a:r>
            <a:r>
              <a:rPr lang="ru-RU" sz="2000" dirty="0">
                <a:latin typeface="+mn-lt"/>
              </a:rPr>
              <a:t>– в частности, к себе, другим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участникам образовательного процесса, самому 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образовательному процессу, объектам познания, 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результатам образовательной деятель-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                                     </a:t>
            </a:r>
            <a:r>
              <a:rPr lang="ru-RU" sz="2000" dirty="0" err="1">
                <a:latin typeface="+mn-lt"/>
              </a:rPr>
              <a:t>ности</a:t>
            </a:r>
            <a:r>
              <a:rPr lang="ru-RU" sz="2000" dirty="0">
                <a:latin typeface="+mn-lt"/>
              </a:rPr>
              <a:t> и т.д.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auto">
          <a:xfrm>
            <a:off x="1" y="3000375"/>
            <a:ext cx="3714743" cy="30718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РЕЗУЛЬТАТЫ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МЕТАПРЕДМЕТНЫЕ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– освоенные обучающимися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на базе нескольких или всех учеб-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</a:rPr>
              <a:t>ных</a:t>
            </a:r>
            <a:r>
              <a:rPr lang="ru-RU" sz="2000" dirty="0">
                <a:latin typeface="+mn-lt"/>
              </a:rPr>
              <a:t> предметов </a:t>
            </a:r>
            <a:r>
              <a:rPr lang="ru-RU" sz="2000" b="1" dirty="0">
                <a:latin typeface="+mn-lt"/>
              </a:rPr>
              <a:t>обобщенные 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способы деятельности,  при-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atin typeface="+mn-lt"/>
              </a:rPr>
              <a:t>менимые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как в рамках  </a:t>
            </a:r>
            <a:r>
              <a:rPr lang="ru-RU" sz="2000" dirty="0" err="1">
                <a:latin typeface="+mn-lt"/>
              </a:rPr>
              <a:t>обра</a:t>
            </a:r>
            <a:r>
              <a:rPr lang="ru-RU" sz="2000" dirty="0">
                <a:latin typeface="+mn-lt"/>
              </a:rPr>
              <a:t>-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</a:rPr>
              <a:t>зовательного</a:t>
            </a:r>
            <a:r>
              <a:rPr lang="ru-RU" sz="2000" dirty="0">
                <a:latin typeface="+mn-lt"/>
              </a:rPr>
              <a:t> процесса,  так 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и </a:t>
            </a:r>
            <a:r>
              <a:rPr lang="ru-RU" sz="2000" b="1" dirty="0">
                <a:latin typeface="+mn-lt"/>
              </a:rPr>
              <a:t>в реальных жизненных 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ситуациях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5500694" y="3143250"/>
            <a:ext cx="3643306" cy="2571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ПРЕДМЕТНЫЕ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РЕЗУЛЬТАТЫ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</a:rPr>
              <a:t>  - </a:t>
            </a:r>
            <a:r>
              <a:rPr lang="ru-RU" sz="2000" dirty="0">
                <a:latin typeface="+mn-lt"/>
              </a:rPr>
              <a:t>выражаются в усвоении 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обучаемыми конкретных 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элементов  социального опыта,  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изучаемого в рамках  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отдельных учебных </a:t>
            </a:r>
          </a:p>
          <a:p>
            <a:pPr algn="ctr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предметов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214313" y="142852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ТРЕБОВАНИЯ К РЕЗУЛЬТАТАМ – ВЕДУЩАЯ, СИСТЕМООБРАЗУЮЩАЯ СОСТАВЛЯЮЩАЯ ФГОС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57188" y="714356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Результаты освоения основных образовательных программ</a:t>
            </a:r>
            <a:endParaRPr lang="ru-RU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7158" y="5786454"/>
            <a:ext cx="8572528" cy="64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wrap="none" anchor="ctr">
            <a:prstTxWarp prst="textArchDown">
              <a:avLst>
                <a:gd name="adj" fmla="val 53082"/>
              </a:avLst>
            </a:prstTxWarp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Развитие компетентности  к обновлению 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компетенций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42875" y="785813"/>
            <a:ext cx="2663825" cy="684212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ЛИЧНОСТНЫЕ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3338513" y="857250"/>
            <a:ext cx="2519362" cy="684213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302375" y="857250"/>
            <a:ext cx="2698750" cy="684213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ПРЕДМЕТНЫЕ</a:t>
            </a:r>
          </a:p>
        </p:txBody>
      </p:sp>
      <p:sp>
        <p:nvSpPr>
          <p:cNvPr id="44039" name="AutoShape 8"/>
          <p:cNvSpPr>
            <a:spLocks noChangeArrowheads="1"/>
          </p:cNvSpPr>
          <p:nvPr/>
        </p:nvSpPr>
        <p:spPr bwMode="auto">
          <a:xfrm>
            <a:off x="0" y="1571625"/>
            <a:ext cx="2857500" cy="1357313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u="sng" dirty="0">
                <a:solidFill>
                  <a:schemeClr val="bg1"/>
                </a:solidFill>
              </a:rPr>
              <a:t>Самоопределение: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внутренняя позиция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школьника;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Самоидентификация;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самоуважение и самооценка</a:t>
            </a:r>
          </a:p>
        </p:txBody>
      </p:sp>
      <p:sp>
        <p:nvSpPr>
          <p:cNvPr id="44040" name="AutoShape 9"/>
          <p:cNvSpPr>
            <a:spLocks noChangeArrowheads="1"/>
          </p:cNvSpPr>
          <p:nvPr/>
        </p:nvSpPr>
        <p:spPr bwMode="auto">
          <a:xfrm>
            <a:off x="142875" y="3000375"/>
            <a:ext cx="2663825" cy="1296988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2000" u="sng" dirty="0" err="1">
                <a:solidFill>
                  <a:schemeClr val="bg1"/>
                </a:solidFill>
              </a:rPr>
              <a:t>Смыслообразование</a:t>
            </a:r>
            <a:r>
              <a:rPr lang="ru-RU" sz="2000" u="sng" dirty="0">
                <a:solidFill>
                  <a:schemeClr val="bg1"/>
                </a:solidFill>
              </a:rPr>
              <a:t>: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000" dirty="0">
                <a:solidFill>
                  <a:schemeClr val="bg1"/>
                </a:solidFill>
              </a:rPr>
              <a:t>мотивация (учебная,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000" dirty="0">
                <a:solidFill>
                  <a:schemeClr val="bg1"/>
                </a:solidFill>
              </a:rPr>
              <a:t>социальная); границы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000" dirty="0">
                <a:solidFill>
                  <a:schemeClr val="bg1"/>
                </a:solidFill>
              </a:rPr>
              <a:t>собственного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000" dirty="0">
                <a:solidFill>
                  <a:schemeClr val="bg1"/>
                </a:solidFill>
              </a:rPr>
              <a:t>знания и «незнания»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179388" y="4429125"/>
            <a:ext cx="2820987" cy="2286000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u="sng" dirty="0">
                <a:solidFill>
                  <a:schemeClr val="bg1"/>
                </a:solidFill>
                <a:latin typeface="Arial" pitchFamily="34" charset="0"/>
              </a:rPr>
              <a:t>Ценностная и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u="sng" dirty="0">
                <a:solidFill>
                  <a:schemeClr val="bg1"/>
                </a:solidFill>
                <a:latin typeface="Arial" pitchFamily="34" charset="0"/>
              </a:rPr>
              <a:t>морально-этическая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u="sng" dirty="0">
                <a:solidFill>
                  <a:schemeClr val="bg1"/>
                </a:solidFill>
                <a:latin typeface="Arial" pitchFamily="34" charset="0"/>
              </a:rPr>
              <a:t>ориентация: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ориентация на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</a:rPr>
              <a:t>выпол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-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 err="1" smtClean="0">
                <a:solidFill>
                  <a:schemeClr val="bg1"/>
                </a:solidFill>
                <a:latin typeface="Arial" pitchFamily="34" charset="0"/>
              </a:rPr>
              <a:t>нение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 морально-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нравственных норм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; 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способность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к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</a:rPr>
              <a:t>реше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-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 err="1">
                <a:solidFill>
                  <a:schemeClr val="bg1"/>
                </a:solidFill>
                <a:latin typeface="Arial" pitchFamily="34" charset="0"/>
              </a:rPr>
              <a:t>нию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 моральных проблем;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оценка своих поступков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44042" name="AutoShape 11"/>
          <p:cNvSpPr>
            <a:spLocks noChangeArrowheads="1"/>
          </p:cNvSpPr>
          <p:nvPr/>
        </p:nvSpPr>
        <p:spPr bwMode="auto">
          <a:xfrm>
            <a:off x="3000375" y="1643063"/>
            <a:ext cx="3429000" cy="1296987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u="sng" dirty="0">
                <a:solidFill>
                  <a:schemeClr val="bg1"/>
                </a:solidFill>
              </a:rPr>
              <a:t>Регулятивные: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управление своей деятельностью;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контроль и коррекция;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инициативность и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самостоятельность</a:t>
            </a:r>
          </a:p>
        </p:txBody>
      </p:sp>
      <p:sp>
        <p:nvSpPr>
          <p:cNvPr id="44043" name="AutoShape 12"/>
          <p:cNvSpPr>
            <a:spLocks noChangeArrowheads="1"/>
          </p:cNvSpPr>
          <p:nvPr/>
        </p:nvSpPr>
        <p:spPr bwMode="auto">
          <a:xfrm>
            <a:off x="3336925" y="3065463"/>
            <a:ext cx="2663825" cy="863600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u="sng" dirty="0">
                <a:solidFill>
                  <a:schemeClr val="bg1"/>
                </a:solidFill>
              </a:rPr>
              <a:t>Коммуникативные: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речевая деятельность;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навыки сотрудничества</a:t>
            </a:r>
          </a:p>
        </p:txBody>
      </p:sp>
      <p:sp>
        <p:nvSpPr>
          <p:cNvPr id="44044" name="AutoShape 13"/>
          <p:cNvSpPr>
            <a:spLocks noChangeArrowheads="1"/>
          </p:cNvSpPr>
          <p:nvPr/>
        </p:nvSpPr>
        <p:spPr bwMode="auto">
          <a:xfrm>
            <a:off x="3143250" y="4000500"/>
            <a:ext cx="3357563" cy="2714625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u="sng" dirty="0">
                <a:solidFill>
                  <a:schemeClr val="bg1"/>
                </a:solidFill>
              </a:rPr>
              <a:t>Познавательные: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работа с информацией;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работа с учебными моделями;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использование </a:t>
            </a:r>
            <a:r>
              <a:rPr lang="ru-RU" dirty="0" err="1">
                <a:solidFill>
                  <a:schemeClr val="bg1"/>
                </a:solidFill>
              </a:rPr>
              <a:t>знако-сим</a:t>
            </a:r>
            <a:r>
              <a:rPr lang="ru-RU" dirty="0">
                <a:solidFill>
                  <a:schemeClr val="bg1"/>
                </a:solidFill>
              </a:rPr>
              <a:t>-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 err="1">
                <a:solidFill>
                  <a:schemeClr val="bg1"/>
                </a:solidFill>
              </a:rPr>
              <a:t>волических</a:t>
            </a:r>
            <a:r>
              <a:rPr lang="ru-RU" dirty="0">
                <a:solidFill>
                  <a:schemeClr val="bg1"/>
                </a:solidFill>
              </a:rPr>
              <a:t> средств, общих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схем решения; выполнение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логических операций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сравнения,  анализа,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обобщения, классификации,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Установления аналогий,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подведения под понятие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6715125" y="1643063"/>
            <a:ext cx="2143125" cy="785812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</a:rPr>
              <a:t>Основы системы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</a:rPr>
              <a:t>научных знаний</a:t>
            </a:r>
          </a:p>
        </p:txBody>
      </p:sp>
      <p:sp>
        <p:nvSpPr>
          <p:cNvPr id="44046" name="AutoShape 16"/>
          <p:cNvSpPr>
            <a:spLocks noChangeArrowheads="1"/>
          </p:cNvSpPr>
          <p:nvPr/>
        </p:nvSpPr>
        <p:spPr bwMode="auto">
          <a:xfrm>
            <a:off x="6715125" y="3214688"/>
            <a:ext cx="2214563" cy="1500187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Опыт «предметной» 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деятельности по 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получению,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преобразованию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и применению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нового знания</a:t>
            </a:r>
          </a:p>
        </p:txBody>
      </p:sp>
      <p:sp>
        <p:nvSpPr>
          <p:cNvPr id="21517" name="Text Box 37"/>
          <p:cNvSpPr txBox="1">
            <a:spLocks noChangeArrowheads="1"/>
          </p:cNvSpPr>
          <p:nvPr/>
        </p:nvSpPr>
        <p:spPr bwMode="auto">
          <a:xfrm>
            <a:off x="6715125" y="5500688"/>
            <a:ext cx="2357438" cy="9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</a:rPr>
              <a:t>Предметные и </a:t>
            </a:r>
            <a:r>
              <a:rPr lang="ru-RU" dirty="0" err="1">
                <a:solidFill>
                  <a:schemeClr val="bg1"/>
                </a:solidFill>
              </a:rPr>
              <a:t>метапредметные</a:t>
            </a:r>
            <a:r>
              <a:rPr lang="ru-RU" dirty="0">
                <a:solidFill>
                  <a:schemeClr val="bg1"/>
                </a:solidFill>
              </a:rPr>
              <a:t> действия с учебным материалом </a:t>
            </a: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6786563" y="5429250"/>
            <a:ext cx="2214562" cy="12858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49" name="AutoShape 27"/>
          <p:cNvSpPr>
            <a:spLocks noChangeArrowheads="1"/>
          </p:cNvSpPr>
          <p:nvPr/>
        </p:nvSpPr>
        <p:spPr bwMode="auto">
          <a:xfrm rot="5400000">
            <a:off x="7531894" y="2536032"/>
            <a:ext cx="647700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050" name="AutoShape 27"/>
          <p:cNvSpPr>
            <a:spLocks noChangeArrowheads="1"/>
          </p:cNvSpPr>
          <p:nvPr/>
        </p:nvSpPr>
        <p:spPr bwMode="auto">
          <a:xfrm rot="5400000">
            <a:off x="7604126" y="4821237"/>
            <a:ext cx="646112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57188" y="214313"/>
            <a:ext cx="8305800" cy="581025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0" hangingPunct="0">
              <a:defRPr/>
            </a:pPr>
            <a:r>
              <a:rPr lang="ru-RU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 ПО </a:t>
            </a:r>
            <a:r>
              <a:rPr lang="ru-RU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ФГОСам</a:t>
            </a:r>
            <a:endParaRPr lang="ru-RU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5" y="71438"/>
            <a:ext cx="8086725" cy="928687"/>
          </a:xfrm>
        </p:spPr>
        <p:txBody>
          <a:bodyPr>
            <a:no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ПРЕДСТАВЛЕНИЯ О РЕЗУЛЬТАТЕ ОБРАЗОВАНИЯ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2844" y="1071546"/>
            <a:ext cx="571504" cy="54292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A0000"/>
              </a:gs>
            </a:gsLst>
            <a:path path="shape">
              <a:fillToRect l="50000" t="50000" r="50000" b="50000"/>
            </a:path>
          </a:gra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wordArtVert">
            <a:normAutofit fontScale="25000" lnSpcReduction="20000"/>
          </a:bodyPr>
          <a:lstStyle/>
          <a:p>
            <a:pPr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400" b="1" spc="-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</a:t>
            </a:r>
            <a:r>
              <a:rPr lang="ru-RU" sz="14400" b="1" spc="-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ичностные</a:t>
            </a:r>
            <a:r>
              <a:rPr lang="en-US" sz="14400" b="1" spc="-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ru-RU" sz="14400" b="1" spc="-1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143900" y="71414"/>
            <a:ext cx="857224" cy="671514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A0000"/>
              </a:gs>
            </a:gsLst>
            <a:path path="shape">
              <a:fillToRect l="50000" t="50000" r="50000" b="50000"/>
            </a:path>
          </a:gra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wordArtVert">
            <a:normAutofit/>
          </a:bodyPr>
          <a:lstStyle/>
          <a:p>
            <a:pPr marL="342900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Метапредметные</a:t>
            </a:r>
            <a:endParaRPr lang="ru-RU" sz="3600" b="1" spc="-1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54375" y="928688"/>
            <a:ext cx="2746375" cy="50006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субъектность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928938" y="2071688"/>
            <a:ext cx="3357562" cy="50006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аксиологич.комп.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714500" y="3214688"/>
            <a:ext cx="5214938" cy="50006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социально-мировоз.комп.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514600" y="4343400"/>
            <a:ext cx="3357563" cy="500063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когнитивная.комп.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071538" y="6215082"/>
            <a:ext cx="6929486" cy="50006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A0000"/>
              </a:gs>
            </a:gsLst>
            <a:path path="shape">
              <a:fillToRect l="50000" t="50000" r="50000" b="50000"/>
            </a:path>
          </a:gra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Предметные результаты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>
            <a:off x="928688" y="1214438"/>
            <a:ext cx="2214562" cy="15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928688" y="1714500"/>
            <a:ext cx="2214562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928690" y="2357429"/>
            <a:ext cx="1928799" cy="9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357938" y="2357438"/>
            <a:ext cx="1643062" cy="15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7000875" y="3355975"/>
            <a:ext cx="1000125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928688" y="3998913"/>
            <a:ext cx="1928812" cy="15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500813" y="3998913"/>
            <a:ext cx="1500187" cy="15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929313" y="4570413"/>
            <a:ext cx="2000250" cy="15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1998663" y="5500688"/>
            <a:ext cx="1144587" cy="15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4501356" y="6072982"/>
            <a:ext cx="428625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6678612" y="5822951"/>
            <a:ext cx="644525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>
            <a:off x="1000125" y="5141913"/>
            <a:ext cx="2644775" cy="15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572250" y="5784850"/>
            <a:ext cx="142875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928688" y="5713413"/>
            <a:ext cx="2073275" cy="15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073775" y="1714500"/>
            <a:ext cx="178435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857500" y="5500688"/>
            <a:ext cx="3714750" cy="50006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комп.в реш.пробл.</a:t>
            </a: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6643688" y="2928938"/>
            <a:ext cx="1357312" cy="15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0800000">
            <a:off x="928688" y="2857500"/>
            <a:ext cx="1785937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00375" y="4929188"/>
            <a:ext cx="4143375" cy="50006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личностное знание</a:t>
            </a: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2590800" y="2643188"/>
            <a:ext cx="4191000" cy="50006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культуросообразность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438400" y="3810000"/>
            <a:ext cx="4572000" cy="500063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коммуникат.комп.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6000750" y="1143000"/>
            <a:ext cx="178435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71813" y="1500188"/>
            <a:ext cx="2928937" cy="50006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диалогичность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6200000">
            <a:off x="457202" y="1757352"/>
            <a:ext cx="8229600" cy="9144004"/>
          </a:xfrm>
        </p:spPr>
        <p:txBody>
          <a:bodyPr>
            <a:prstTxWarp prst="textCircle">
              <a:avLst/>
            </a:prstTxWarp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ЗАЧЕМ НУЖНЫ МЕТАПРЕДМЕТНЫЕ 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ЛИЧНОСТНЫЕ РЕЗУЛЬТАТЫ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z="1800" b="1" smtClean="0">
                <a:solidFill>
                  <a:schemeClr val="bg1"/>
                </a:solidFill>
              </a:rPr>
              <a:pPr/>
              <a:t>33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Картинка 8 из 135992"/>
          <p:cNvPicPr>
            <a:picLocks noChangeAspect="1" noChangeArrowheads="1"/>
          </p:cNvPicPr>
          <p:nvPr/>
        </p:nvPicPr>
        <p:blipFill>
          <a:blip r:embed="rId2" cstate="print"/>
          <a:srcRect l="20300" t="6890" r="20300" b="7874"/>
          <a:stretch>
            <a:fillRect/>
          </a:stretch>
        </p:blipFill>
        <p:spPr bwMode="auto">
          <a:xfrm>
            <a:off x="2857488" y="2928934"/>
            <a:ext cx="3015515" cy="3239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7" name="Заголовок 13"/>
          <p:cNvSpPr txBox="1">
            <a:spLocks/>
          </p:cNvSpPr>
          <p:nvPr/>
        </p:nvSpPr>
        <p:spPr>
          <a:xfrm>
            <a:off x="914400" y="0"/>
            <a:ext cx="8229600" cy="1453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«Великая цель образования </a:t>
            </a:r>
          </a:p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это не знания, а действия» </a:t>
            </a:r>
          </a:p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Герберт Спенсер </a:t>
            </a:r>
            <a:endParaRPr kumimoji="0" lang="ru-RU" sz="36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2400" y="2133600"/>
            <a:ext cx="8763000" cy="449579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ЗАДАЧА СОВРЕМЕННОЙ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СИСТЕМЫ ОБРАЗОВАНИЯ </a:t>
            </a:r>
            <a:endParaRPr kumimoji="0" lang="ru-RU" sz="26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Создание условий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обеспечивающих школьникам развитие </a:t>
            </a:r>
            <a:r>
              <a:rPr kumimoji="0" lang="ru-RU" sz="26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умения учиться, способностей к саморазвитию и самосовершенствованию. 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 этом знания, умения и навыки (ЗУН) рассматриваются как </a:t>
            </a: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производные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от соответствующих видов целенаправленных действий, т.е. они формируются, применяются и сохраняются в тесной связи с активными действиями самих учащихся. Качество усвоения знаний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определяется многообразием действий.</a:t>
            </a:r>
          </a:p>
        </p:txBody>
      </p:sp>
      <p:pic>
        <p:nvPicPr>
          <p:cNvPr id="9" name="Picture 1" descr="C:\Documents and Settings\Татьяна\Рабочий стол\КАРТИНКИ\КАРТИНКИ\символы\032007161758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52400" y="57150"/>
            <a:ext cx="2057400" cy="2795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7A58-3625-461B-A61A-9391E1E16CD0}" type="slidenum"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35</a:t>
            </a:fld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13"/>
          <p:cNvSpPr txBox="1">
            <a:spLocks/>
          </p:cNvSpPr>
          <p:nvPr/>
        </p:nvSpPr>
        <p:spPr>
          <a:xfrm>
            <a:off x="685800" y="0"/>
            <a:ext cx="8229600" cy="1453026"/>
          </a:xfrm>
          <a:prstGeom prst="rect">
            <a:avLst/>
          </a:prstGeom>
        </p:spPr>
        <p:txBody>
          <a:bodyPr vert="horz" wrap="square" lIns="91440" r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«Великая цель образования </a:t>
            </a:r>
          </a:p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это не знания, а действия» </a:t>
            </a:r>
          </a:p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Герберт Спенсер </a:t>
            </a:r>
            <a:endParaRPr kumimoji="0" lang="ru-RU" sz="3600" i="1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 l="-1512" t="-1533" r="-1512" b="2300"/>
          <a:stretch>
            <a:fillRect/>
          </a:stretch>
        </p:blipFill>
        <p:spPr bwMode="auto">
          <a:xfrm>
            <a:off x="0" y="0"/>
            <a:ext cx="2895600" cy="2287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grpSp>
        <p:nvGrpSpPr>
          <p:cNvPr id="2" name="Группа 14"/>
          <p:cNvGrpSpPr/>
          <p:nvPr/>
        </p:nvGrpSpPr>
        <p:grpSpPr>
          <a:xfrm>
            <a:off x="0" y="2293660"/>
            <a:ext cx="9144000" cy="4183340"/>
            <a:chOff x="0" y="3700466"/>
            <a:chExt cx="9144000" cy="4183340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3700466"/>
              <a:ext cx="9144000" cy="4183340"/>
              <a:chOff x="0" y="2486020"/>
              <a:chExt cx="9144000" cy="4183340"/>
            </a:xfrm>
          </p:grpSpPr>
          <p:grpSp>
            <p:nvGrpSpPr>
              <p:cNvPr id="5" name="Группа 12"/>
              <p:cNvGrpSpPr/>
              <p:nvPr/>
            </p:nvGrpSpPr>
            <p:grpSpPr>
              <a:xfrm>
                <a:off x="0" y="2486020"/>
                <a:ext cx="9144000" cy="4183340"/>
                <a:chOff x="0" y="2486020"/>
                <a:chExt cx="9144000" cy="4183340"/>
              </a:xfrm>
            </p:grpSpPr>
            <p:grpSp>
              <p:nvGrpSpPr>
                <p:cNvPr id="11" name="Группа 11"/>
                <p:cNvGrpSpPr/>
                <p:nvPr/>
              </p:nvGrpSpPr>
              <p:grpSpPr>
                <a:xfrm>
                  <a:off x="0" y="2486020"/>
                  <a:ext cx="9144000" cy="4183340"/>
                  <a:chOff x="0" y="2486020"/>
                  <a:chExt cx="9144000" cy="4183340"/>
                </a:xfrm>
              </p:grpSpPr>
              <p:sp>
                <p:nvSpPr>
                  <p:cNvPr id="6" name="Лента лицом вниз 5"/>
                  <p:cNvSpPr/>
                  <p:nvPr/>
                </p:nvSpPr>
                <p:spPr>
                  <a:xfrm>
                    <a:off x="0" y="2486020"/>
                    <a:ext cx="9144000" cy="4183340"/>
                  </a:xfrm>
                  <a:prstGeom prst="ribbon">
                    <a:avLst>
                      <a:gd name="adj1" fmla="val 11360"/>
                      <a:gd name="adj2" fmla="val 72310"/>
                    </a:avLst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4500000"/>
                      </a:lightRig>
                    </a:scene3d>
                    <a:sp3d contourW="6350" prstMaterial="metal">
                      <a:bevelT w="127000" h="31750" prst="relaxedInset"/>
                      <a:contourClr>
                        <a:schemeClr val="accent1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ru-RU" sz="2100" b="1" cap="all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50000" endPos="50000" dist="5000" dir="5400000" sy="-100000" rotWithShape="0"/>
                        </a:effectLst>
                      </a:rPr>
                      <a:t>Реально существуют «два образования»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endParaRPr lang="ru-RU" sz="2100" b="1" cap="all" dirty="0" smtClean="0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  <a:reflection blurRad="12700" stA="50000" endPos="50000" dist="5000" dir="5400000" sy="-100000" rotWithShape="0"/>
                      </a:effectLst>
                    </a:endParaRP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ru-RU" sz="2100" b="1" cap="all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50000" endPos="50000" dist="5000" dir="5400000" sy="-100000" rotWithShape="0"/>
                        </a:effectLst>
                      </a:rPr>
                      <a:t>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endParaRPr lang="ru-RU" sz="2100" b="1" cap="all" dirty="0" smtClean="0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50000" endPos="50000" dist="5000" dir="5400000" sy="-100000" rotWithShape="0"/>
                      </a:effectLst>
                    </a:endParaRPr>
                  </a:p>
                  <a:p>
                    <a:pPr algn="ctr">
                      <a:lnSpc>
                        <a:spcPct val="80000"/>
                      </a:lnSpc>
                    </a:pPr>
                    <a:endParaRPr lang="ru-RU" sz="2100" b="1" cap="all" dirty="0" smtClean="0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50000" endPos="50000" dist="5000" dir="5400000" sy="-100000" rotWithShape="0"/>
                      </a:effectLst>
                    </a:endParaRPr>
                  </a:p>
                  <a:p>
                    <a:pPr algn="ctr">
                      <a:lnSpc>
                        <a:spcPct val="80000"/>
                      </a:lnSpc>
                    </a:pPr>
                    <a:endParaRPr lang="ru-RU" sz="2100" b="1" cap="all" dirty="0" smtClean="0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50000" endPos="50000" dist="5000" dir="5400000" sy="-100000" rotWithShape="0"/>
                      </a:effectLst>
                    </a:endParaRPr>
                  </a:p>
                  <a:p>
                    <a:pPr algn="ctr">
                      <a:lnSpc>
                        <a:spcPct val="80000"/>
                      </a:lnSpc>
                    </a:pPr>
                    <a:endParaRPr lang="ru-RU" sz="2100" b="1" cap="all" dirty="0" smtClean="0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50000" endPos="50000" dist="5000" dir="5400000" sy="-100000" rotWithShape="0"/>
                      </a:effectLst>
                    </a:endParaRPr>
                  </a:p>
                  <a:p>
                    <a:pPr algn="ctr">
                      <a:lnSpc>
                        <a:spcPct val="80000"/>
                      </a:lnSpc>
                    </a:pPr>
                    <a:endParaRPr lang="ru-RU" sz="2100" b="1" cap="all" dirty="0" smtClean="0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50000" endPos="50000" dist="5000" dir="5400000" sy="-100000" rotWithShape="0"/>
                      </a:effectLst>
                    </a:endParaRPr>
                  </a:p>
                  <a:p>
                    <a:pPr algn="ctr">
                      <a:lnSpc>
                        <a:spcPct val="80000"/>
                      </a:lnSpc>
                    </a:pPr>
                    <a:endParaRPr lang="ru-RU" sz="2100" b="1" cap="all" dirty="0" smtClean="0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50000" endPos="50000" dist="5000" dir="5400000" sy="-100000" rotWithShape="0"/>
                      </a:effectLst>
                    </a:endParaRPr>
                  </a:p>
                  <a:p>
                    <a:pPr algn="ctr">
                      <a:lnSpc>
                        <a:spcPct val="80000"/>
                      </a:lnSpc>
                    </a:pPr>
                    <a:endParaRPr lang="ru-RU" sz="2100" b="1" cap="all" dirty="0" smtClean="0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50000" endPos="50000" dist="5000" dir="5400000" sy="-100000" rotWithShape="0"/>
                      </a:effectLst>
                    </a:endParaRPr>
                  </a:p>
                  <a:p>
                    <a:pPr algn="ctr">
                      <a:lnSpc>
                        <a:spcPct val="80000"/>
                      </a:lnSpc>
                    </a:pPr>
                    <a:endParaRPr lang="ru-RU" sz="2100" b="1" cap="all" dirty="0" smtClean="0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50000" endPos="50000" dist="5000" dir="5400000" sy="-100000" rotWithShape="0"/>
                      </a:effectLst>
                    </a:endParaRPr>
                  </a:p>
                  <a:p>
                    <a:pPr algn="ctr">
                      <a:lnSpc>
                        <a:spcPct val="80000"/>
                      </a:lnSpc>
                    </a:pPr>
                    <a:endParaRPr lang="ru-RU" sz="2100" b="1" cap="all" dirty="0" smtClean="0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50000" endPos="50000" dist="5000" dir="5400000" sy="-100000" rotWithShape="0"/>
                      </a:effectLst>
                    </a:endParaRPr>
                  </a:p>
                  <a:p>
                    <a:pPr algn="ctr">
                      <a:lnSpc>
                        <a:spcPct val="80000"/>
                      </a:lnSpc>
                    </a:pPr>
                    <a:endParaRPr lang="ru-RU" sz="2100" b="1" cap="all" dirty="0" smtClean="0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50000" endPos="50000" dist="5000" dir="5400000" sy="-100000" rotWithShape="0"/>
                      </a:effectLst>
                    </a:endParaRPr>
                  </a:p>
                </p:txBody>
              </p: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1428728" y="3629020"/>
                    <a:ext cx="1857388" cy="285752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Первое</a:t>
                    </a:r>
                    <a:endPara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9" name="Прямоугольник 8"/>
                <p:cNvSpPr/>
                <p:nvPr/>
              </p:nvSpPr>
              <p:spPr>
                <a:xfrm>
                  <a:off x="1371600" y="3926160"/>
                  <a:ext cx="1905000" cy="1357322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представленное в программах, подлежат усвоению и контролю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3429000" y="3849960"/>
                <a:ext cx="4357718" cy="1928826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"скрытое образование" (В.И. </a:t>
                </a:r>
                <a:r>
                  <a:rPr lang="ru-RU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Слободчиков</a:t>
                </a:r>
                <a:r>
                  <a:rPr lang="ru-RU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– является вторичным продуктом образовательного процесса (все результаты, способствующие формированию компетентности, личностного опыта и других показателей образованности, которые нельзя сложить из набора знаний и умений)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4800600" y="4767266"/>
              <a:ext cx="1857388" cy="28575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Второе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447800" y="5638800"/>
            <a:ext cx="6324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ТО, ЧТО РАНЬШЕ БЫЛО ПОБОЧНЫМ, ТЕПЕРЬ СТАНОВИТСЯ ПРИОРИТЕТНЫМ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118872"/>
            <a:ext cx="9144000" cy="1252728"/>
          </a:xfrm>
        </p:spPr>
        <p:txBody>
          <a:bodyPr>
            <a:noAutofit/>
          </a:bodyPr>
          <a:lstStyle/>
          <a:p>
            <a:pPr lvl="0" algn="r">
              <a:lnSpc>
                <a:spcPct val="75000"/>
              </a:lnSpc>
            </a:pP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«Великая цель образования </a:t>
            </a:r>
            <a:b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это не знания, а действия» </a:t>
            </a:r>
            <a:b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Герберт Спенсер</a:t>
            </a: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36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 b="-2607"/>
          <a:stretch>
            <a:fillRect/>
          </a:stretch>
        </p:blipFill>
        <p:spPr bwMode="auto">
          <a:xfrm>
            <a:off x="3810000" y="2362200"/>
            <a:ext cx="1428750" cy="2834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-228600" y="2057400"/>
            <a:ext cx="96012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619768"/>
              </a:avLst>
            </a:prstTxWarp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РАЗВИТИЕ ЛИЧНОСТИ РЕБЕНКА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 СУБЪЕКТА ЖИЗНЕДЕЯТЕЛЬНОСТИ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6400" y="2590800"/>
            <a:ext cx="2286000" cy="609600"/>
          </a:xfrm>
          <a:prstGeom prst="round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Целеполагание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3000" y="2590800"/>
            <a:ext cx="2286000" cy="762000"/>
          </a:xfrm>
          <a:prstGeom prst="round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200" y="3505200"/>
            <a:ext cx="2286000" cy="685800"/>
          </a:xfrm>
          <a:prstGeom prst="round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 деятельность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6800" y="4267200"/>
            <a:ext cx="2514600" cy="838200"/>
          </a:xfrm>
          <a:prstGeom prst="round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Прогнозирование и ответственность за результат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86400" y="4267200"/>
            <a:ext cx="2286000" cy="762000"/>
          </a:xfrm>
          <a:prstGeom prst="round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Самоанализ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53200" y="3276600"/>
            <a:ext cx="2286000" cy="914400"/>
          </a:xfrm>
          <a:prstGeom prst="round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Соотнесение сделанного с задуманным</a:t>
            </a:r>
          </a:p>
        </p:txBody>
      </p:sp>
      <p:sp>
        <p:nvSpPr>
          <p:cNvPr id="16" name="Багетная рамка 15"/>
          <p:cNvSpPr/>
          <p:nvPr/>
        </p:nvSpPr>
        <p:spPr>
          <a:xfrm>
            <a:off x="304800" y="5334000"/>
            <a:ext cx="8153400" cy="152400"/>
          </a:xfrm>
          <a:prstGeom prst="bevel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со стрелкой вправо 16"/>
          <p:cNvSpPr/>
          <p:nvPr/>
        </p:nvSpPr>
        <p:spPr>
          <a:xfrm rot="16595789">
            <a:off x="1676400" y="5337176"/>
            <a:ext cx="1143000" cy="1447800"/>
          </a:xfrm>
          <a:prstGeom prst="rightArrowCallout">
            <a:avLst/>
          </a:prstGeom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выбора</a:t>
            </a:r>
          </a:p>
        </p:txBody>
      </p:sp>
      <p:sp>
        <p:nvSpPr>
          <p:cNvPr id="18" name="Выноска со стрелкой вправо 17"/>
          <p:cNvSpPr/>
          <p:nvPr/>
        </p:nvSpPr>
        <p:spPr>
          <a:xfrm rot="16200000">
            <a:off x="4038600" y="5410200"/>
            <a:ext cx="1143000" cy="1447800"/>
          </a:xfrm>
          <a:prstGeom prst="rightArrowCallout">
            <a:avLst/>
          </a:prstGeom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См.деятель-ность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Выноска со стрелкой вправо 18"/>
          <p:cNvSpPr/>
          <p:nvPr/>
        </p:nvSpPr>
        <p:spPr>
          <a:xfrm rot="15437788">
            <a:off x="6661157" y="5341199"/>
            <a:ext cx="1143000" cy="1447800"/>
          </a:xfrm>
          <a:prstGeom prst="rightArrowCallout">
            <a:avLst/>
          </a:prstGeom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828800" cy="26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Овал 20"/>
          <p:cNvSpPr/>
          <p:nvPr/>
        </p:nvSpPr>
        <p:spPr>
          <a:xfrm>
            <a:off x="0" y="2214554"/>
            <a:ext cx="8991600" cy="3048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0" y="5486400"/>
            <a:ext cx="8610600" cy="1371600"/>
          </a:xfrm>
          <a:prstGeom prst="ellipse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 rot="16200000">
            <a:off x="5584141" y="4488561"/>
            <a:ext cx="2385818" cy="838200"/>
          </a:xfrm>
          <a:prstGeom prst="curvedUpArrow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 rot="5400000">
            <a:off x="902591" y="4507609"/>
            <a:ext cx="2385818" cy="838200"/>
          </a:xfrm>
          <a:prstGeom prst="curvedUpArrow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428604"/>
            <a:ext cx="8929718" cy="585791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90800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40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Главная задача воспитателя должна заключаться в развитии самодеятельности, 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благодаря которой человек может впоследствии стать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распорядителем своей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судьбы, продолжателем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образования своей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жизни…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z="1800" b="1" smtClean="0">
                <a:solidFill>
                  <a:schemeClr val="bg1"/>
                </a:solidFill>
              </a:rPr>
              <a:pPr/>
              <a:t>37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Татьяна\Рабочий стол\КАРТИНКИ\проектир.интел\savem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08370"/>
            <a:ext cx="3664415" cy="334963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Documents and Settings\Татьяна\Рабочий стол\КАРТИНКИ\проектир.интел\256192-31b21-34229815-m549x500[1].jpg"/>
          <p:cNvPicPr>
            <a:picLocks noChangeAspect="1" noChangeArrowheads="1"/>
          </p:cNvPicPr>
          <p:nvPr/>
        </p:nvPicPr>
        <p:blipFill>
          <a:blip r:embed="rId3"/>
          <a:srcRect l="1549" t="63163" r="79515" b="2311"/>
          <a:stretch>
            <a:fillRect/>
          </a:stretch>
        </p:blipFill>
        <p:spPr bwMode="auto">
          <a:xfrm>
            <a:off x="-1" y="0"/>
            <a:ext cx="1928981" cy="23574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28794" y="5072074"/>
            <a:ext cx="321471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Дистервег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1285860"/>
            <a:ext cx="9144000" cy="5572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4" descr="Картинка 93 из 13599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380" t="17126" r="11116" b="36613"/>
          <a:stretch>
            <a:fillRect/>
          </a:stretch>
        </p:blipFill>
        <p:spPr bwMode="auto">
          <a:xfrm>
            <a:off x="685800" y="3621088"/>
            <a:ext cx="30480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Картинка 93 из 135999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 l="20380" t="36613" r="11116" b="17126"/>
          <a:stretch>
            <a:fillRect/>
          </a:stretch>
        </p:blipFill>
        <p:spPr bwMode="auto">
          <a:xfrm rot="10800000">
            <a:off x="5257800" y="3617913"/>
            <a:ext cx="30480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 rot="20720432">
            <a:off x="365125" y="3338513"/>
            <a:ext cx="762000" cy="12811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/>
              <a:t>Пат-рио-тизм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20948365">
            <a:off x="1027113" y="2049463"/>
            <a:ext cx="812800" cy="2044700"/>
          </a:xfrm>
          <a:prstGeom prst="roundRect">
            <a:avLst>
              <a:gd name="adj" fmla="val 11789"/>
            </a:avLst>
          </a:prstGeom>
          <a:solidFill>
            <a:schemeClr val="accent4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Соци-аль-ная</a:t>
            </a:r>
            <a:r>
              <a:rPr lang="ru-RU" b="1" dirty="0"/>
              <a:t> </a:t>
            </a:r>
            <a:r>
              <a:rPr lang="ru-RU" b="1" dirty="0" err="1"/>
              <a:t>соли-дар-ность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 rot="210866">
            <a:off x="1962150" y="2362200"/>
            <a:ext cx="912813" cy="15446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Граж-дан-ствен-ность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 rot="2155938">
            <a:off x="3370978" y="4486881"/>
            <a:ext cx="459017" cy="1509305"/>
          </a:xfrm>
          <a:prstGeom prst="roundRect">
            <a:avLst/>
          </a:prstGeom>
          <a:solidFill>
            <a:srgbClr val="FFC000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20164792">
            <a:off x="5297488" y="2908300"/>
            <a:ext cx="762000" cy="1706563"/>
          </a:xfrm>
          <a:prstGeom prst="roundRect">
            <a:avLst/>
          </a:prstGeom>
          <a:solidFill>
            <a:srgbClr val="3333CC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Тра-диц.росс</a:t>
            </a:r>
            <a:r>
              <a:rPr lang="ru-RU" b="1" dirty="0"/>
              <a:t>. </a:t>
            </a:r>
            <a:r>
              <a:rPr lang="ru-RU" b="1" dirty="0" err="1"/>
              <a:t>рел-игии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20948365">
            <a:off x="5983288" y="2406650"/>
            <a:ext cx="1016000" cy="1603375"/>
          </a:xfrm>
          <a:prstGeom prst="roundRect">
            <a:avLst/>
          </a:prstGeom>
          <a:solidFill>
            <a:srgbClr val="800000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Искус-ство</a:t>
            </a:r>
            <a:r>
              <a:rPr lang="ru-RU" b="1" dirty="0"/>
              <a:t> и </a:t>
            </a:r>
            <a:r>
              <a:rPr lang="ru-RU" b="1" dirty="0" err="1"/>
              <a:t>лите-ратура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568354">
            <a:off x="7091363" y="3030538"/>
            <a:ext cx="762000" cy="1049337"/>
          </a:xfrm>
          <a:prstGeom prst="roundRect">
            <a:avLst/>
          </a:prstGeom>
          <a:solidFill>
            <a:srgbClr val="66FF33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При-рода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 rot="1042265">
            <a:off x="7820025" y="3373438"/>
            <a:ext cx="1038225" cy="1208087"/>
          </a:xfrm>
          <a:prstGeom prst="roundRect">
            <a:avLst/>
          </a:prstGeom>
          <a:solidFill>
            <a:srgbClr val="CC3300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Чело-вечес-тво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 rot="1447548">
            <a:off x="2968625" y="2773363"/>
            <a:ext cx="877888" cy="1663700"/>
          </a:xfrm>
          <a:prstGeom prst="roundRect">
            <a:avLst/>
          </a:prstGeom>
          <a:solidFill>
            <a:schemeClr val="accent5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Труд и </a:t>
            </a:r>
            <a:r>
              <a:rPr lang="ru-RU" b="1" dirty="0" err="1"/>
              <a:t>твор-чест-во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 rot="19822700">
            <a:off x="5183188" y="4575175"/>
            <a:ext cx="604837" cy="1327150"/>
          </a:xfrm>
          <a:prstGeom prst="roundRect">
            <a:avLst/>
          </a:prstGeom>
          <a:solidFill>
            <a:srgbClr val="660066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b="1" dirty="0"/>
              <a:t>Наука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6200" y="76200"/>
            <a:ext cx="8915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БАЗОВЫЕ НАЦИОНАЛЬНЫЕ ЦЕННОСТИ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200" y="533400"/>
            <a:ext cx="8915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i="1" dirty="0">
                <a:solidFill>
                  <a:srgbClr val="002060"/>
                </a:solidFill>
              </a:rPr>
              <a:t>(Концепция духовно-нравственного развития и воспитания личности гражданина России)</a:t>
            </a:r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3429000" y="1423990"/>
            <a:ext cx="1871663" cy="2362200"/>
            <a:chOff x="3744" y="1776"/>
            <a:chExt cx="1179" cy="1488"/>
          </a:xfrm>
        </p:grpSpPr>
        <p:sp>
          <p:nvSpPr>
            <p:cNvPr id="34833" name="AutoShape 13"/>
            <p:cNvSpPr>
              <a:spLocks noChangeAspect="1" noChangeArrowheads="1" noTextEdit="1"/>
            </p:cNvSpPr>
            <p:nvPr/>
          </p:nvSpPr>
          <p:spPr bwMode="auto">
            <a:xfrm>
              <a:off x="3744" y="1776"/>
              <a:ext cx="1179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4" name="Freeform 14"/>
            <p:cNvSpPr>
              <a:spLocks/>
            </p:cNvSpPr>
            <p:nvPr/>
          </p:nvSpPr>
          <p:spPr bwMode="auto">
            <a:xfrm>
              <a:off x="3819" y="1844"/>
              <a:ext cx="1104" cy="1039"/>
            </a:xfrm>
            <a:custGeom>
              <a:avLst/>
              <a:gdLst>
                <a:gd name="T0" fmla="*/ 136 w 1104"/>
                <a:gd name="T1" fmla="*/ 331 h 1039"/>
                <a:gd name="T2" fmla="*/ 132 w 1104"/>
                <a:gd name="T3" fmla="*/ 331 h 1039"/>
                <a:gd name="T4" fmla="*/ 164 w 1104"/>
                <a:gd name="T5" fmla="*/ 334 h 1039"/>
                <a:gd name="T6" fmla="*/ 219 w 1104"/>
                <a:gd name="T7" fmla="*/ 355 h 1039"/>
                <a:gd name="T8" fmla="*/ 263 w 1104"/>
                <a:gd name="T9" fmla="*/ 395 h 1039"/>
                <a:gd name="T10" fmla="*/ 287 w 1104"/>
                <a:gd name="T11" fmla="*/ 445 h 1039"/>
                <a:gd name="T12" fmla="*/ 287 w 1104"/>
                <a:gd name="T13" fmla="*/ 505 h 1039"/>
                <a:gd name="T14" fmla="*/ 266 w 1104"/>
                <a:gd name="T15" fmla="*/ 559 h 1039"/>
                <a:gd name="T16" fmla="*/ 226 w 1104"/>
                <a:gd name="T17" fmla="*/ 599 h 1039"/>
                <a:gd name="T18" fmla="*/ 174 w 1104"/>
                <a:gd name="T19" fmla="*/ 619 h 1039"/>
                <a:gd name="T20" fmla="*/ 103 w 1104"/>
                <a:gd name="T21" fmla="*/ 612 h 1039"/>
                <a:gd name="T22" fmla="*/ 43 w 1104"/>
                <a:gd name="T23" fmla="*/ 578 h 1039"/>
                <a:gd name="T24" fmla="*/ 12 w 1104"/>
                <a:gd name="T25" fmla="*/ 525 h 1039"/>
                <a:gd name="T26" fmla="*/ 2 w 1104"/>
                <a:gd name="T27" fmla="*/ 461 h 1039"/>
                <a:gd name="T28" fmla="*/ 3 w 1104"/>
                <a:gd name="T29" fmla="*/ 386 h 1039"/>
                <a:gd name="T30" fmla="*/ 24 w 1104"/>
                <a:gd name="T31" fmla="*/ 306 h 1039"/>
                <a:gd name="T32" fmla="*/ 68 w 1104"/>
                <a:gd name="T33" fmla="*/ 231 h 1039"/>
                <a:gd name="T34" fmla="*/ 130 w 1104"/>
                <a:gd name="T35" fmla="*/ 162 h 1039"/>
                <a:gd name="T36" fmla="*/ 212 w 1104"/>
                <a:gd name="T37" fmla="*/ 103 h 1039"/>
                <a:gd name="T38" fmla="*/ 313 w 1104"/>
                <a:gd name="T39" fmla="*/ 56 h 1039"/>
                <a:gd name="T40" fmla="*/ 428 w 1104"/>
                <a:gd name="T41" fmla="*/ 21 h 1039"/>
                <a:gd name="T42" fmla="*/ 561 w 1104"/>
                <a:gd name="T43" fmla="*/ 2 h 1039"/>
                <a:gd name="T44" fmla="*/ 686 w 1104"/>
                <a:gd name="T45" fmla="*/ 2 h 1039"/>
                <a:gd name="T46" fmla="*/ 785 w 1104"/>
                <a:gd name="T47" fmla="*/ 17 h 1039"/>
                <a:gd name="T48" fmla="*/ 872 w 1104"/>
                <a:gd name="T49" fmla="*/ 45 h 1039"/>
                <a:gd name="T50" fmla="*/ 946 w 1104"/>
                <a:gd name="T51" fmla="*/ 83 h 1039"/>
                <a:gd name="T52" fmla="*/ 1006 w 1104"/>
                <a:gd name="T53" fmla="*/ 134 h 1039"/>
                <a:gd name="T54" fmla="*/ 1053 w 1104"/>
                <a:gd name="T55" fmla="*/ 191 h 1039"/>
                <a:gd name="T56" fmla="*/ 1085 w 1104"/>
                <a:gd name="T57" fmla="*/ 257 h 1039"/>
                <a:gd name="T58" fmla="*/ 1102 w 1104"/>
                <a:gd name="T59" fmla="*/ 329 h 1039"/>
                <a:gd name="T60" fmla="*/ 1095 w 1104"/>
                <a:gd name="T61" fmla="*/ 444 h 1039"/>
                <a:gd name="T62" fmla="*/ 1043 w 1104"/>
                <a:gd name="T63" fmla="*/ 572 h 1039"/>
                <a:gd name="T64" fmla="*/ 961 w 1104"/>
                <a:gd name="T65" fmla="*/ 665 h 1039"/>
                <a:gd name="T66" fmla="*/ 878 w 1104"/>
                <a:gd name="T67" fmla="*/ 726 h 1039"/>
                <a:gd name="T68" fmla="*/ 818 w 1104"/>
                <a:gd name="T69" fmla="*/ 755 h 1039"/>
                <a:gd name="T70" fmla="*/ 757 w 1104"/>
                <a:gd name="T71" fmla="*/ 778 h 1039"/>
                <a:gd name="T72" fmla="*/ 696 w 1104"/>
                <a:gd name="T73" fmla="*/ 818 h 1039"/>
                <a:gd name="T74" fmla="*/ 656 w 1104"/>
                <a:gd name="T75" fmla="*/ 891 h 1039"/>
                <a:gd name="T76" fmla="*/ 649 w 1104"/>
                <a:gd name="T77" fmla="*/ 1039 h 1039"/>
                <a:gd name="T78" fmla="*/ 566 w 1104"/>
                <a:gd name="T79" fmla="*/ 889 h 1039"/>
                <a:gd name="T80" fmla="*/ 601 w 1104"/>
                <a:gd name="T81" fmla="*/ 740 h 1039"/>
                <a:gd name="T82" fmla="*/ 676 w 1104"/>
                <a:gd name="T83" fmla="*/ 628 h 1039"/>
                <a:gd name="T84" fmla="*/ 750 w 1104"/>
                <a:gd name="T85" fmla="*/ 524 h 1039"/>
                <a:gd name="T86" fmla="*/ 785 w 1104"/>
                <a:gd name="T87" fmla="*/ 390 h 1039"/>
                <a:gd name="T88" fmla="*/ 782 w 1104"/>
                <a:gd name="T89" fmla="*/ 336 h 1039"/>
                <a:gd name="T90" fmla="*/ 771 w 1104"/>
                <a:gd name="T91" fmla="*/ 282 h 1039"/>
                <a:gd name="T92" fmla="*/ 752 w 1104"/>
                <a:gd name="T93" fmla="*/ 233 h 1039"/>
                <a:gd name="T94" fmla="*/ 723 w 1104"/>
                <a:gd name="T95" fmla="*/ 188 h 1039"/>
                <a:gd name="T96" fmla="*/ 679 w 1104"/>
                <a:gd name="T97" fmla="*/ 151 h 1039"/>
                <a:gd name="T98" fmla="*/ 623 w 1104"/>
                <a:gd name="T99" fmla="*/ 122 h 1039"/>
                <a:gd name="T100" fmla="*/ 550 w 1104"/>
                <a:gd name="T101" fmla="*/ 104 h 1039"/>
                <a:gd name="T102" fmla="*/ 460 w 1104"/>
                <a:gd name="T103" fmla="*/ 97 h 1039"/>
                <a:gd name="T104" fmla="*/ 400 w 1104"/>
                <a:gd name="T105" fmla="*/ 104 h 1039"/>
                <a:gd name="T106" fmla="*/ 341 w 1104"/>
                <a:gd name="T107" fmla="*/ 122 h 1039"/>
                <a:gd name="T108" fmla="*/ 285 w 1104"/>
                <a:gd name="T109" fmla="*/ 146 h 1039"/>
                <a:gd name="T110" fmla="*/ 237 w 1104"/>
                <a:gd name="T111" fmla="*/ 179 h 1039"/>
                <a:gd name="T112" fmla="*/ 195 w 1104"/>
                <a:gd name="T113" fmla="*/ 216 h 1039"/>
                <a:gd name="T114" fmla="*/ 162 w 1104"/>
                <a:gd name="T115" fmla="*/ 254 h 1039"/>
                <a:gd name="T116" fmla="*/ 141 w 1104"/>
                <a:gd name="T117" fmla="*/ 292 h 1039"/>
                <a:gd name="T118" fmla="*/ 134 w 1104"/>
                <a:gd name="T119" fmla="*/ 331 h 10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4"/>
                <a:gd name="T181" fmla="*/ 0 h 1039"/>
                <a:gd name="T182" fmla="*/ 1104 w 1104"/>
                <a:gd name="T183" fmla="*/ 1039 h 10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4" h="1039">
                  <a:moveTo>
                    <a:pt x="134" y="331"/>
                  </a:moveTo>
                  <a:lnTo>
                    <a:pt x="136" y="331"/>
                  </a:lnTo>
                  <a:lnTo>
                    <a:pt x="134" y="331"/>
                  </a:lnTo>
                  <a:lnTo>
                    <a:pt x="132" y="331"/>
                  </a:lnTo>
                  <a:lnTo>
                    <a:pt x="134" y="331"/>
                  </a:lnTo>
                  <a:lnTo>
                    <a:pt x="164" y="334"/>
                  </a:lnTo>
                  <a:lnTo>
                    <a:pt x="191" y="341"/>
                  </a:lnTo>
                  <a:lnTo>
                    <a:pt x="219" y="355"/>
                  </a:lnTo>
                  <a:lnTo>
                    <a:pt x="242" y="372"/>
                  </a:lnTo>
                  <a:lnTo>
                    <a:pt x="263" y="395"/>
                  </a:lnTo>
                  <a:lnTo>
                    <a:pt x="277" y="419"/>
                  </a:lnTo>
                  <a:lnTo>
                    <a:pt x="287" y="445"/>
                  </a:lnTo>
                  <a:lnTo>
                    <a:pt x="291" y="475"/>
                  </a:lnTo>
                  <a:lnTo>
                    <a:pt x="287" y="505"/>
                  </a:lnTo>
                  <a:lnTo>
                    <a:pt x="279" y="532"/>
                  </a:lnTo>
                  <a:lnTo>
                    <a:pt x="266" y="559"/>
                  </a:lnTo>
                  <a:lnTo>
                    <a:pt x="247" y="581"/>
                  </a:lnTo>
                  <a:lnTo>
                    <a:pt x="226" y="599"/>
                  </a:lnTo>
                  <a:lnTo>
                    <a:pt x="202" y="612"/>
                  </a:lnTo>
                  <a:lnTo>
                    <a:pt x="174" y="619"/>
                  </a:lnTo>
                  <a:lnTo>
                    <a:pt x="146" y="621"/>
                  </a:lnTo>
                  <a:lnTo>
                    <a:pt x="103" y="612"/>
                  </a:lnTo>
                  <a:lnTo>
                    <a:pt x="70" y="599"/>
                  </a:lnTo>
                  <a:lnTo>
                    <a:pt x="43" y="578"/>
                  </a:lnTo>
                  <a:lnTo>
                    <a:pt x="24" y="553"/>
                  </a:lnTo>
                  <a:lnTo>
                    <a:pt x="12" y="525"/>
                  </a:lnTo>
                  <a:lnTo>
                    <a:pt x="5" y="494"/>
                  </a:lnTo>
                  <a:lnTo>
                    <a:pt x="2" y="461"/>
                  </a:lnTo>
                  <a:lnTo>
                    <a:pt x="0" y="426"/>
                  </a:lnTo>
                  <a:lnTo>
                    <a:pt x="3" y="386"/>
                  </a:lnTo>
                  <a:lnTo>
                    <a:pt x="10" y="346"/>
                  </a:lnTo>
                  <a:lnTo>
                    <a:pt x="24" y="306"/>
                  </a:lnTo>
                  <a:lnTo>
                    <a:pt x="43" y="268"/>
                  </a:lnTo>
                  <a:lnTo>
                    <a:pt x="68" y="231"/>
                  </a:lnTo>
                  <a:lnTo>
                    <a:pt x="97" y="197"/>
                  </a:lnTo>
                  <a:lnTo>
                    <a:pt x="130" y="162"/>
                  </a:lnTo>
                  <a:lnTo>
                    <a:pt x="171" y="132"/>
                  </a:lnTo>
                  <a:lnTo>
                    <a:pt x="212" y="103"/>
                  </a:lnTo>
                  <a:lnTo>
                    <a:pt x="261" y="78"/>
                  </a:lnTo>
                  <a:lnTo>
                    <a:pt x="313" y="56"/>
                  </a:lnTo>
                  <a:lnTo>
                    <a:pt x="369" y="36"/>
                  </a:lnTo>
                  <a:lnTo>
                    <a:pt x="428" y="21"/>
                  </a:lnTo>
                  <a:lnTo>
                    <a:pt x="493" y="9"/>
                  </a:lnTo>
                  <a:lnTo>
                    <a:pt x="561" y="2"/>
                  </a:lnTo>
                  <a:lnTo>
                    <a:pt x="632" y="0"/>
                  </a:lnTo>
                  <a:lnTo>
                    <a:pt x="686" y="2"/>
                  </a:lnTo>
                  <a:lnTo>
                    <a:pt x="737" y="7"/>
                  </a:lnTo>
                  <a:lnTo>
                    <a:pt x="785" y="17"/>
                  </a:lnTo>
                  <a:lnTo>
                    <a:pt x="831" y="29"/>
                  </a:lnTo>
                  <a:lnTo>
                    <a:pt x="872" y="45"/>
                  </a:lnTo>
                  <a:lnTo>
                    <a:pt x="911" y="63"/>
                  </a:lnTo>
                  <a:lnTo>
                    <a:pt x="946" y="83"/>
                  </a:lnTo>
                  <a:lnTo>
                    <a:pt x="979" y="108"/>
                  </a:lnTo>
                  <a:lnTo>
                    <a:pt x="1006" y="134"/>
                  </a:lnTo>
                  <a:lnTo>
                    <a:pt x="1033" y="162"/>
                  </a:lnTo>
                  <a:lnTo>
                    <a:pt x="1053" y="191"/>
                  </a:lnTo>
                  <a:lnTo>
                    <a:pt x="1071" y="224"/>
                  </a:lnTo>
                  <a:lnTo>
                    <a:pt x="1085" y="257"/>
                  </a:lnTo>
                  <a:lnTo>
                    <a:pt x="1095" y="292"/>
                  </a:lnTo>
                  <a:lnTo>
                    <a:pt x="1102" y="329"/>
                  </a:lnTo>
                  <a:lnTo>
                    <a:pt x="1104" y="365"/>
                  </a:lnTo>
                  <a:lnTo>
                    <a:pt x="1095" y="444"/>
                  </a:lnTo>
                  <a:lnTo>
                    <a:pt x="1074" y="513"/>
                  </a:lnTo>
                  <a:lnTo>
                    <a:pt x="1043" y="572"/>
                  </a:lnTo>
                  <a:lnTo>
                    <a:pt x="1005" y="623"/>
                  </a:lnTo>
                  <a:lnTo>
                    <a:pt x="961" y="665"/>
                  </a:lnTo>
                  <a:lnTo>
                    <a:pt x="918" y="699"/>
                  </a:lnTo>
                  <a:lnTo>
                    <a:pt x="878" y="726"/>
                  </a:lnTo>
                  <a:lnTo>
                    <a:pt x="843" y="745"/>
                  </a:lnTo>
                  <a:lnTo>
                    <a:pt x="818" y="755"/>
                  </a:lnTo>
                  <a:lnTo>
                    <a:pt x="789" y="766"/>
                  </a:lnTo>
                  <a:lnTo>
                    <a:pt x="757" y="778"/>
                  </a:lnTo>
                  <a:lnTo>
                    <a:pt x="726" y="795"/>
                  </a:lnTo>
                  <a:lnTo>
                    <a:pt x="696" y="818"/>
                  </a:lnTo>
                  <a:lnTo>
                    <a:pt x="672" y="849"/>
                  </a:lnTo>
                  <a:lnTo>
                    <a:pt x="656" y="891"/>
                  </a:lnTo>
                  <a:lnTo>
                    <a:pt x="649" y="947"/>
                  </a:lnTo>
                  <a:lnTo>
                    <a:pt x="649" y="1039"/>
                  </a:lnTo>
                  <a:lnTo>
                    <a:pt x="566" y="1039"/>
                  </a:lnTo>
                  <a:lnTo>
                    <a:pt x="566" y="889"/>
                  </a:lnTo>
                  <a:lnTo>
                    <a:pt x="576" y="807"/>
                  </a:lnTo>
                  <a:lnTo>
                    <a:pt x="601" y="740"/>
                  </a:lnTo>
                  <a:lnTo>
                    <a:pt x="636" y="682"/>
                  </a:lnTo>
                  <a:lnTo>
                    <a:pt x="676" y="628"/>
                  </a:lnTo>
                  <a:lnTo>
                    <a:pt x="716" y="578"/>
                  </a:lnTo>
                  <a:lnTo>
                    <a:pt x="750" y="524"/>
                  </a:lnTo>
                  <a:lnTo>
                    <a:pt x="775" y="463"/>
                  </a:lnTo>
                  <a:lnTo>
                    <a:pt x="785" y="390"/>
                  </a:lnTo>
                  <a:lnTo>
                    <a:pt x="785" y="362"/>
                  </a:lnTo>
                  <a:lnTo>
                    <a:pt x="782" y="336"/>
                  </a:lnTo>
                  <a:lnTo>
                    <a:pt x="778" y="308"/>
                  </a:lnTo>
                  <a:lnTo>
                    <a:pt x="771" y="282"/>
                  </a:lnTo>
                  <a:lnTo>
                    <a:pt x="763" y="257"/>
                  </a:lnTo>
                  <a:lnTo>
                    <a:pt x="752" y="233"/>
                  </a:lnTo>
                  <a:lnTo>
                    <a:pt x="738" y="210"/>
                  </a:lnTo>
                  <a:lnTo>
                    <a:pt x="723" y="188"/>
                  </a:lnTo>
                  <a:lnTo>
                    <a:pt x="703" y="169"/>
                  </a:lnTo>
                  <a:lnTo>
                    <a:pt x="679" y="151"/>
                  </a:lnTo>
                  <a:lnTo>
                    <a:pt x="653" y="136"/>
                  </a:lnTo>
                  <a:lnTo>
                    <a:pt x="623" y="122"/>
                  </a:lnTo>
                  <a:lnTo>
                    <a:pt x="589" y="111"/>
                  </a:lnTo>
                  <a:lnTo>
                    <a:pt x="550" y="104"/>
                  </a:lnTo>
                  <a:lnTo>
                    <a:pt x="507" y="99"/>
                  </a:lnTo>
                  <a:lnTo>
                    <a:pt x="460" y="97"/>
                  </a:lnTo>
                  <a:lnTo>
                    <a:pt x="430" y="99"/>
                  </a:lnTo>
                  <a:lnTo>
                    <a:pt x="400" y="104"/>
                  </a:lnTo>
                  <a:lnTo>
                    <a:pt x="371" y="111"/>
                  </a:lnTo>
                  <a:lnTo>
                    <a:pt x="341" y="122"/>
                  </a:lnTo>
                  <a:lnTo>
                    <a:pt x="313" y="132"/>
                  </a:lnTo>
                  <a:lnTo>
                    <a:pt x="285" y="146"/>
                  </a:lnTo>
                  <a:lnTo>
                    <a:pt x="261" y="162"/>
                  </a:lnTo>
                  <a:lnTo>
                    <a:pt x="237" y="179"/>
                  </a:lnTo>
                  <a:lnTo>
                    <a:pt x="214" y="197"/>
                  </a:lnTo>
                  <a:lnTo>
                    <a:pt x="195" y="216"/>
                  </a:lnTo>
                  <a:lnTo>
                    <a:pt x="178" y="235"/>
                  </a:lnTo>
                  <a:lnTo>
                    <a:pt x="162" y="254"/>
                  </a:lnTo>
                  <a:lnTo>
                    <a:pt x="150" y="273"/>
                  </a:lnTo>
                  <a:lnTo>
                    <a:pt x="141" y="292"/>
                  </a:lnTo>
                  <a:lnTo>
                    <a:pt x="136" y="311"/>
                  </a:lnTo>
                  <a:lnTo>
                    <a:pt x="134" y="33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5" name="Freeform 15"/>
            <p:cNvSpPr>
              <a:spLocks/>
            </p:cNvSpPr>
            <p:nvPr/>
          </p:nvSpPr>
          <p:spPr bwMode="auto">
            <a:xfrm>
              <a:off x="4298" y="2946"/>
              <a:ext cx="265" cy="318"/>
            </a:xfrm>
            <a:custGeom>
              <a:avLst/>
              <a:gdLst>
                <a:gd name="T0" fmla="*/ 132 w 265"/>
                <a:gd name="T1" fmla="*/ 318 h 318"/>
                <a:gd name="T2" fmla="*/ 158 w 265"/>
                <a:gd name="T3" fmla="*/ 315 h 318"/>
                <a:gd name="T4" fmla="*/ 184 w 265"/>
                <a:gd name="T5" fmla="*/ 306 h 318"/>
                <a:gd name="T6" fmla="*/ 207 w 265"/>
                <a:gd name="T7" fmla="*/ 290 h 318"/>
                <a:gd name="T8" fmla="*/ 226 w 265"/>
                <a:gd name="T9" fmla="*/ 271 h 318"/>
                <a:gd name="T10" fmla="*/ 242 w 265"/>
                <a:gd name="T11" fmla="*/ 248 h 318"/>
                <a:gd name="T12" fmla="*/ 254 w 265"/>
                <a:gd name="T13" fmla="*/ 221 h 318"/>
                <a:gd name="T14" fmla="*/ 261 w 265"/>
                <a:gd name="T15" fmla="*/ 191 h 318"/>
                <a:gd name="T16" fmla="*/ 265 w 265"/>
                <a:gd name="T17" fmla="*/ 160 h 318"/>
                <a:gd name="T18" fmla="*/ 261 w 265"/>
                <a:gd name="T19" fmla="*/ 127 h 318"/>
                <a:gd name="T20" fmla="*/ 254 w 265"/>
                <a:gd name="T21" fmla="*/ 97 h 318"/>
                <a:gd name="T22" fmla="*/ 242 w 265"/>
                <a:gd name="T23" fmla="*/ 69 h 318"/>
                <a:gd name="T24" fmla="*/ 226 w 265"/>
                <a:gd name="T25" fmla="*/ 47 h 318"/>
                <a:gd name="T26" fmla="*/ 207 w 265"/>
                <a:gd name="T27" fmla="*/ 27 h 318"/>
                <a:gd name="T28" fmla="*/ 184 w 265"/>
                <a:gd name="T29" fmla="*/ 12 h 318"/>
                <a:gd name="T30" fmla="*/ 158 w 265"/>
                <a:gd name="T31" fmla="*/ 3 h 318"/>
                <a:gd name="T32" fmla="*/ 132 w 265"/>
                <a:gd name="T33" fmla="*/ 0 h 318"/>
                <a:gd name="T34" fmla="*/ 106 w 265"/>
                <a:gd name="T35" fmla="*/ 3 h 318"/>
                <a:gd name="T36" fmla="*/ 80 w 265"/>
                <a:gd name="T37" fmla="*/ 12 h 318"/>
                <a:gd name="T38" fmla="*/ 57 w 265"/>
                <a:gd name="T39" fmla="*/ 27 h 318"/>
                <a:gd name="T40" fmla="*/ 38 w 265"/>
                <a:gd name="T41" fmla="*/ 47 h 318"/>
                <a:gd name="T42" fmla="*/ 22 w 265"/>
                <a:gd name="T43" fmla="*/ 69 h 318"/>
                <a:gd name="T44" fmla="*/ 10 w 265"/>
                <a:gd name="T45" fmla="*/ 97 h 318"/>
                <a:gd name="T46" fmla="*/ 3 w 265"/>
                <a:gd name="T47" fmla="*/ 127 h 318"/>
                <a:gd name="T48" fmla="*/ 0 w 265"/>
                <a:gd name="T49" fmla="*/ 160 h 318"/>
                <a:gd name="T50" fmla="*/ 3 w 265"/>
                <a:gd name="T51" fmla="*/ 191 h 318"/>
                <a:gd name="T52" fmla="*/ 10 w 265"/>
                <a:gd name="T53" fmla="*/ 221 h 318"/>
                <a:gd name="T54" fmla="*/ 22 w 265"/>
                <a:gd name="T55" fmla="*/ 248 h 318"/>
                <a:gd name="T56" fmla="*/ 38 w 265"/>
                <a:gd name="T57" fmla="*/ 271 h 318"/>
                <a:gd name="T58" fmla="*/ 57 w 265"/>
                <a:gd name="T59" fmla="*/ 290 h 318"/>
                <a:gd name="T60" fmla="*/ 80 w 265"/>
                <a:gd name="T61" fmla="*/ 306 h 318"/>
                <a:gd name="T62" fmla="*/ 106 w 265"/>
                <a:gd name="T63" fmla="*/ 315 h 318"/>
                <a:gd name="T64" fmla="*/ 132 w 265"/>
                <a:gd name="T65" fmla="*/ 318 h 3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5"/>
                <a:gd name="T100" fmla="*/ 0 h 318"/>
                <a:gd name="T101" fmla="*/ 265 w 265"/>
                <a:gd name="T102" fmla="*/ 318 h 3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5" h="318">
                  <a:moveTo>
                    <a:pt x="132" y="318"/>
                  </a:moveTo>
                  <a:lnTo>
                    <a:pt x="158" y="315"/>
                  </a:lnTo>
                  <a:lnTo>
                    <a:pt x="184" y="306"/>
                  </a:lnTo>
                  <a:lnTo>
                    <a:pt x="207" y="290"/>
                  </a:lnTo>
                  <a:lnTo>
                    <a:pt x="226" y="271"/>
                  </a:lnTo>
                  <a:lnTo>
                    <a:pt x="242" y="248"/>
                  </a:lnTo>
                  <a:lnTo>
                    <a:pt x="254" y="221"/>
                  </a:lnTo>
                  <a:lnTo>
                    <a:pt x="261" y="191"/>
                  </a:lnTo>
                  <a:lnTo>
                    <a:pt x="265" y="160"/>
                  </a:lnTo>
                  <a:lnTo>
                    <a:pt x="261" y="127"/>
                  </a:lnTo>
                  <a:lnTo>
                    <a:pt x="254" y="97"/>
                  </a:lnTo>
                  <a:lnTo>
                    <a:pt x="242" y="69"/>
                  </a:lnTo>
                  <a:lnTo>
                    <a:pt x="226" y="47"/>
                  </a:lnTo>
                  <a:lnTo>
                    <a:pt x="207" y="27"/>
                  </a:lnTo>
                  <a:lnTo>
                    <a:pt x="184" y="12"/>
                  </a:lnTo>
                  <a:lnTo>
                    <a:pt x="158" y="3"/>
                  </a:lnTo>
                  <a:lnTo>
                    <a:pt x="132" y="0"/>
                  </a:lnTo>
                  <a:lnTo>
                    <a:pt x="106" y="3"/>
                  </a:lnTo>
                  <a:lnTo>
                    <a:pt x="80" y="12"/>
                  </a:lnTo>
                  <a:lnTo>
                    <a:pt x="57" y="27"/>
                  </a:lnTo>
                  <a:lnTo>
                    <a:pt x="38" y="47"/>
                  </a:lnTo>
                  <a:lnTo>
                    <a:pt x="22" y="69"/>
                  </a:lnTo>
                  <a:lnTo>
                    <a:pt x="10" y="97"/>
                  </a:lnTo>
                  <a:lnTo>
                    <a:pt x="3" y="127"/>
                  </a:lnTo>
                  <a:lnTo>
                    <a:pt x="0" y="160"/>
                  </a:lnTo>
                  <a:lnTo>
                    <a:pt x="3" y="191"/>
                  </a:lnTo>
                  <a:lnTo>
                    <a:pt x="10" y="221"/>
                  </a:lnTo>
                  <a:lnTo>
                    <a:pt x="22" y="248"/>
                  </a:lnTo>
                  <a:lnTo>
                    <a:pt x="38" y="271"/>
                  </a:lnTo>
                  <a:lnTo>
                    <a:pt x="57" y="290"/>
                  </a:lnTo>
                  <a:lnTo>
                    <a:pt x="80" y="306"/>
                  </a:lnTo>
                  <a:lnTo>
                    <a:pt x="106" y="315"/>
                  </a:lnTo>
                  <a:lnTo>
                    <a:pt x="132" y="31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6" name="Freeform 16"/>
            <p:cNvSpPr>
              <a:spLocks/>
            </p:cNvSpPr>
            <p:nvPr/>
          </p:nvSpPr>
          <p:spPr bwMode="auto">
            <a:xfrm>
              <a:off x="3744" y="1776"/>
              <a:ext cx="1104" cy="1039"/>
            </a:xfrm>
            <a:custGeom>
              <a:avLst/>
              <a:gdLst>
                <a:gd name="T0" fmla="*/ 136 w 1104"/>
                <a:gd name="T1" fmla="*/ 332 h 1039"/>
                <a:gd name="T2" fmla="*/ 132 w 1104"/>
                <a:gd name="T3" fmla="*/ 332 h 1039"/>
                <a:gd name="T4" fmla="*/ 164 w 1104"/>
                <a:gd name="T5" fmla="*/ 336 h 1039"/>
                <a:gd name="T6" fmla="*/ 219 w 1104"/>
                <a:gd name="T7" fmla="*/ 357 h 1039"/>
                <a:gd name="T8" fmla="*/ 263 w 1104"/>
                <a:gd name="T9" fmla="*/ 397 h 1039"/>
                <a:gd name="T10" fmla="*/ 287 w 1104"/>
                <a:gd name="T11" fmla="*/ 447 h 1039"/>
                <a:gd name="T12" fmla="*/ 287 w 1104"/>
                <a:gd name="T13" fmla="*/ 506 h 1039"/>
                <a:gd name="T14" fmla="*/ 266 w 1104"/>
                <a:gd name="T15" fmla="*/ 560 h 1039"/>
                <a:gd name="T16" fmla="*/ 226 w 1104"/>
                <a:gd name="T17" fmla="*/ 600 h 1039"/>
                <a:gd name="T18" fmla="*/ 176 w 1104"/>
                <a:gd name="T19" fmla="*/ 620 h 1039"/>
                <a:gd name="T20" fmla="*/ 103 w 1104"/>
                <a:gd name="T21" fmla="*/ 614 h 1039"/>
                <a:gd name="T22" fmla="*/ 44 w 1104"/>
                <a:gd name="T23" fmla="*/ 580 h 1039"/>
                <a:gd name="T24" fmla="*/ 12 w 1104"/>
                <a:gd name="T25" fmla="*/ 526 h 1039"/>
                <a:gd name="T26" fmla="*/ 2 w 1104"/>
                <a:gd name="T27" fmla="*/ 461 h 1039"/>
                <a:gd name="T28" fmla="*/ 3 w 1104"/>
                <a:gd name="T29" fmla="*/ 388 h 1039"/>
                <a:gd name="T30" fmla="*/ 24 w 1104"/>
                <a:gd name="T31" fmla="*/ 308 h 1039"/>
                <a:gd name="T32" fmla="*/ 68 w 1104"/>
                <a:gd name="T33" fmla="*/ 233 h 1039"/>
                <a:gd name="T34" fmla="*/ 132 w 1104"/>
                <a:gd name="T35" fmla="*/ 164 h 1039"/>
                <a:gd name="T36" fmla="*/ 214 w 1104"/>
                <a:gd name="T37" fmla="*/ 104 h 1039"/>
                <a:gd name="T38" fmla="*/ 313 w 1104"/>
                <a:gd name="T39" fmla="*/ 56 h 1039"/>
                <a:gd name="T40" fmla="*/ 430 w 1104"/>
                <a:gd name="T41" fmla="*/ 21 h 1039"/>
                <a:gd name="T42" fmla="*/ 561 w 1104"/>
                <a:gd name="T43" fmla="*/ 2 h 1039"/>
                <a:gd name="T44" fmla="*/ 686 w 1104"/>
                <a:gd name="T45" fmla="*/ 2 h 1039"/>
                <a:gd name="T46" fmla="*/ 785 w 1104"/>
                <a:gd name="T47" fmla="*/ 17 h 1039"/>
                <a:gd name="T48" fmla="*/ 872 w 1104"/>
                <a:gd name="T49" fmla="*/ 45 h 1039"/>
                <a:gd name="T50" fmla="*/ 946 w 1104"/>
                <a:gd name="T51" fmla="*/ 85 h 1039"/>
                <a:gd name="T52" fmla="*/ 1007 w 1104"/>
                <a:gd name="T53" fmla="*/ 136 h 1039"/>
                <a:gd name="T54" fmla="*/ 1054 w 1104"/>
                <a:gd name="T55" fmla="*/ 193 h 1039"/>
                <a:gd name="T56" fmla="*/ 1085 w 1104"/>
                <a:gd name="T57" fmla="*/ 259 h 1039"/>
                <a:gd name="T58" fmla="*/ 1102 w 1104"/>
                <a:gd name="T59" fmla="*/ 331 h 1039"/>
                <a:gd name="T60" fmla="*/ 1095 w 1104"/>
                <a:gd name="T61" fmla="*/ 446 h 1039"/>
                <a:gd name="T62" fmla="*/ 1043 w 1104"/>
                <a:gd name="T63" fmla="*/ 573 h 1039"/>
                <a:gd name="T64" fmla="*/ 961 w 1104"/>
                <a:gd name="T65" fmla="*/ 665 h 1039"/>
                <a:gd name="T66" fmla="*/ 878 w 1104"/>
                <a:gd name="T67" fmla="*/ 726 h 1039"/>
                <a:gd name="T68" fmla="*/ 819 w 1104"/>
                <a:gd name="T69" fmla="*/ 757 h 1039"/>
                <a:gd name="T70" fmla="*/ 758 w 1104"/>
                <a:gd name="T71" fmla="*/ 780 h 1039"/>
                <a:gd name="T72" fmla="*/ 697 w 1104"/>
                <a:gd name="T73" fmla="*/ 818 h 1039"/>
                <a:gd name="T74" fmla="*/ 657 w 1104"/>
                <a:gd name="T75" fmla="*/ 891 h 1039"/>
                <a:gd name="T76" fmla="*/ 650 w 1104"/>
                <a:gd name="T77" fmla="*/ 1039 h 1039"/>
                <a:gd name="T78" fmla="*/ 568 w 1104"/>
                <a:gd name="T79" fmla="*/ 889 h 1039"/>
                <a:gd name="T80" fmla="*/ 601 w 1104"/>
                <a:gd name="T81" fmla="*/ 740 h 1039"/>
                <a:gd name="T82" fmla="*/ 676 w 1104"/>
                <a:gd name="T83" fmla="*/ 630 h 1039"/>
                <a:gd name="T84" fmla="*/ 751 w 1104"/>
                <a:gd name="T85" fmla="*/ 526 h 1039"/>
                <a:gd name="T86" fmla="*/ 785 w 1104"/>
                <a:gd name="T87" fmla="*/ 392 h 1039"/>
                <a:gd name="T88" fmla="*/ 782 w 1104"/>
                <a:gd name="T89" fmla="*/ 336 h 1039"/>
                <a:gd name="T90" fmla="*/ 771 w 1104"/>
                <a:gd name="T91" fmla="*/ 284 h 1039"/>
                <a:gd name="T92" fmla="*/ 752 w 1104"/>
                <a:gd name="T93" fmla="*/ 233 h 1039"/>
                <a:gd name="T94" fmla="*/ 723 w 1104"/>
                <a:gd name="T95" fmla="*/ 190 h 1039"/>
                <a:gd name="T96" fmla="*/ 679 w 1104"/>
                <a:gd name="T97" fmla="*/ 153 h 1039"/>
                <a:gd name="T98" fmla="*/ 623 w 1104"/>
                <a:gd name="T99" fmla="*/ 124 h 1039"/>
                <a:gd name="T100" fmla="*/ 550 w 1104"/>
                <a:gd name="T101" fmla="*/ 106 h 1039"/>
                <a:gd name="T102" fmla="*/ 460 w 1104"/>
                <a:gd name="T103" fmla="*/ 99 h 1039"/>
                <a:gd name="T104" fmla="*/ 401 w 1104"/>
                <a:gd name="T105" fmla="*/ 106 h 1039"/>
                <a:gd name="T106" fmla="*/ 341 w 1104"/>
                <a:gd name="T107" fmla="*/ 122 h 1039"/>
                <a:gd name="T108" fmla="*/ 286 w 1104"/>
                <a:gd name="T109" fmla="*/ 148 h 1039"/>
                <a:gd name="T110" fmla="*/ 237 w 1104"/>
                <a:gd name="T111" fmla="*/ 179 h 1039"/>
                <a:gd name="T112" fmla="*/ 195 w 1104"/>
                <a:gd name="T113" fmla="*/ 216 h 1039"/>
                <a:gd name="T114" fmla="*/ 162 w 1104"/>
                <a:gd name="T115" fmla="*/ 256 h 1039"/>
                <a:gd name="T116" fmla="*/ 141 w 1104"/>
                <a:gd name="T117" fmla="*/ 294 h 1039"/>
                <a:gd name="T118" fmla="*/ 134 w 1104"/>
                <a:gd name="T119" fmla="*/ 332 h 10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4"/>
                <a:gd name="T181" fmla="*/ 0 h 1039"/>
                <a:gd name="T182" fmla="*/ 1104 w 1104"/>
                <a:gd name="T183" fmla="*/ 1039 h 10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4" h="1039">
                  <a:moveTo>
                    <a:pt x="134" y="332"/>
                  </a:moveTo>
                  <a:lnTo>
                    <a:pt x="136" y="332"/>
                  </a:lnTo>
                  <a:lnTo>
                    <a:pt x="134" y="332"/>
                  </a:lnTo>
                  <a:lnTo>
                    <a:pt x="132" y="332"/>
                  </a:lnTo>
                  <a:lnTo>
                    <a:pt x="134" y="332"/>
                  </a:lnTo>
                  <a:lnTo>
                    <a:pt x="164" y="336"/>
                  </a:lnTo>
                  <a:lnTo>
                    <a:pt x="192" y="343"/>
                  </a:lnTo>
                  <a:lnTo>
                    <a:pt x="219" y="357"/>
                  </a:lnTo>
                  <a:lnTo>
                    <a:pt x="242" y="374"/>
                  </a:lnTo>
                  <a:lnTo>
                    <a:pt x="263" y="397"/>
                  </a:lnTo>
                  <a:lnTo>
                    <a:pt x="277" y="421"/>
                  </a:lnTo>
                  <a:lnTo>
                    <a:pt x="287" y="447"/>
                  </a:lnTo>
                  <a:lnTo>
                    <a:pt x="291" y="477"/>
                  </a:lnTo>
                  <a:lnTo>
                    <a:pt x="287" y="506"/>
                  </a:lnTo>
                  <a:lnTo>
                    <a:pt x="280" y="534"/>
                  </a:lnTo>
                  <a:lnTo>
                    <a:pt x="266" y="560"/>
                  </a:lnTo>
                  <a:lnTo>
                    <a:pt x="249" y="581"/>
                  </a:lnTo>
                  <a:lnTo>
                    <a:pt x="226" y="600"/>
                  </a:lnTo>
                  <a:lnTo>
                    <a:pt x="202" y="613"/>
                  </a:lnTo>
                  <a:lnTo>
                    <a:pt x="176" y="620"/>
                  </a:lnTo>
                  <a:lnTo>
                    <a:pt x="146" y="621"/>
                  </a:lnTo>
                  <a:lnTo>
                    <a:pt x="103" y="614"/>
                  </a:lnTo>
                  <a:lnTo>
                    <a:pt x="70" y="599"/>
                  </a:lnTo>
                  <a:lnTo>
                    <a:pt x="44" y="580"/>
                  </a:lnTo>
                  <a:lnTo>
                    <a:pt x="24" y="555"/>
                  </a:lnTo>
                  <a:lnTo>
                    <a:pt x="12" y="526"/>
                  </a:lnTo>
                  <a:lnTo>
                    <a:pt x="5" y="494"/>
                  </a:lnTo>
                  <a:lnTo>
                    <a:pt x="2" y="461"/>
                  </a:lnTo>
                  <a:lnTo>
                    <a:pt x="0" y="428"/>
                  </a:lnTo>
                  <a:lnTo>
                    <a:pt x="3" y="388"/>
                  </a:lnTo>
                  <a:lnTo>
                    <a:pt x="10" y="348"/>
                  </a:lnTo>
                  <a:lnTo>
                    <a:pt x="24" y="308"/>
                  </a:lnTo>
                  <a:lnTo>
                    <a:pt x="44" y="270"/>
                  </a:lnTo>
                  <a:lnTo>
                    <a:pt x="68" y="233"/>
                  </a:lnTo>
                  <a:lnTo>
                    <a:pt x="98" y="197"/>
                  </a:lnTo>
                  <a:lnTo>
                    <a:pt x="132" y="164"/>
                  </a:lnTo>
                  <a:lnTo>
                    <a:pt x="171" y="132"/>
                  </a:lnTo>
                  <a:lnTo>
                    <a:pt x="214" y="104"/>
                  </a:lnTo>
                  <a:lnTo>
                    <a:pt x="261" y="78"/>
                  </a:lnTo>
                  <a:lnTo>
                    <a:pt x="313" y="56"/>
                  </a:lnTo>
                  <a:lnTo>
                    <a:pt x="369" y="37"/>
                  </a:lnTo>
                  <a:lnTo>
                    <a:pt x="430" y="21"/>
                  </a:lnTo>
                  <a:lnTo>
                    <a:pt x="493" y="9"/>
                  </a:lnTo>
                  <a:lnTo>
                    <a:pt x="561" y="2"/>
                  </a:lnTo>
                  <a:lnTo>
                    <a:pt x="632" y="0"/>
                  </a:lnTo>
                  <a:lnTo>
                    <a:pt x="686" y="2"/>
                  </a:lnTo>
                  <a:lnTo>
                    <a:pt x="737" y="9"/>
                  </a:lnTo>
                  <a:lnTo>
                    <a:pt x="785" y="17"/>
                  </a:lnTo>
                  <a:lnTo>
                    <a:pt x="831" y="30"/>
                  </a:lnTo>
                  <a:lnTo>
                    <a:pt x="872" y="45"/>
                  </a:lnTo>
                  <a:lnTo>
                    <a:pt x="911" y="64"/>
                  </a:lnTo>
                  <a:lnTo>
                    <a:pt x="946" y="85"/>
                  </a:lnTo>
                  <a:lnTo>
                    <a:pt x="979" y="110"/>
                  </a:lnTo>
                  <a:lnTo>
                    <a:pt x="1007" y="136"/>
                  </a:lnTo>
                  <a:lnTo>
                    <a:pt x="1033" y="164"/>
                  </a:lnTo>
                  <a:lnTo>
                    <a:pt x="1054" y="193"/>
                  </a:lnTo>
                  <a:lnTo>
                    <a:pt x="1071" y="226"/>
                  </a:lnTo>
                  <a:lnTo>
                    <a:pt x="1085" y="259"/>
                  </a:lnTo>
                  <a:lnTo>
                    <a:pt x="1095" y="294"/>
                  </a:lnTo>
                  <a:lnTo>
                    <a:pt x="1102" y="331"/>
                  </a:lnTo>
                  <a:lnTo>
                    <a:pt x="1104" y="367"/>
                  </a:lnTo>
                  <a:lnTo>
                    <a:pt x="1095" y="446"/>
                  </a:lnTo>
                  <a:lnTo>
                    <a:pt x="1075" y="513"/>
                  </a:lnTo>
                  <a:lnTo>
                    <a:pt x="1043" y="573"/>
                  </a:lnTo>
                  <a:lnTo>
                    <a:pt x="1005" y="623"/>
                  </a:lnTo>
                  <a:lnTo>
                    <a:pt x="961" y="665"/>
                  </a:lnTo>
                  <a:lnTo>
                    <a:pt x="918" y="700"/>
                  </a:lnTo>
                  <a:lnTo>
                    <a:pt x="878" y="726"/>
                  </a:lnTo>
                  <a:lnTo>
                    <a:pt x="843" y="747"/>
                  </a:lnTo>
                  <a:lnTo>
                    <a:pt x="819" y="757"/>
                  </a:lnTo>
                  <a:lnTo>
                    <a:pt x="789" y="767"/>
                  </a:lnTo>
                  <a:lnTo>
                    <a:pt x="758" y="780"/>
                  </a:lnTo>
                  <a:lnTo>
                    <a:pt x="726" y="795"/>
                  </a:lnTo>
                  <a:lnTo>
                    <a:pt x="697" y="818"/>
                  </a:lnTo>
                  <a:lnTo>
                    <a:pt x="672" y="849"/>
                  </a:lnTo>
                  <a:lnTo>
                    <a:pt x="657" y="891"/>
                  </a:lnTo>
                  <a:lnTo>
                    <a:pt x="650" y="947"/>
                  </a:lnTo>
                  <a:lnTo>
                    <a:pt x="650" y="1039"/>
                  </a:lnTo>
                  <a:lnTo>
                    <a:pt x="568" y="1039"/>
                  </a:lnTo>
                  <a:lnTo>
                    <a:pt x="568" y="889"/>
                  </a:lnTo>
                  <a:lnTo>
                    <a:pt x="576" y="808"/>
                  </a:lnTo>
                  <a:lnTo>
                    <a:pt x="601" y="740"/>
                  </a:lnTo>
                  <a:lnTo>
                    <a:pt x="636" y="682"/>
                  </a:lnTo>
                  <a:lnTo>
                    <a:pt x="676" y="630"/>
                  </a:lnTo>
                  <a:lnTo>
                    <a:pt x="716" y="580"/>
                  </a:lnTo>
                  <a:lnTo>
                    <a:pt x="751" y="526"/>
                  </a:lnTo>
                  <a:lnTo>
                    <a:pt x="775" y="465"/>
                  </a:lnTo>
                  <a:lnTo>
                    <a:pt x="785" y="392"/>
                  </a:lnTo>
                  <a:lnTo>
                    <a:pt x="785" y="364"/>
                  </a:lnTo>
                  <a:lnTo>
                    <a:pt x="782" y="336"/>
                  </a:lnTo>
                  <a:lnTo>
                    <a:pt x="778" y="310"/>
                  </a:lnTo>
                  <a:lnTo>
                    <a:pt x="771" y="284"/>
                  </a:lnTo>
                  <a:lnTo>
                    <a:pt x="763" y="258"/>
                  </a:lnTo>
                  <a:lnTo>
                    <a:pt x="752" y="233"/>
                  </a:lnTo>
                  <a:lnTo>
                    <a:pt x="738" y="211"/>
                  </a:lnTo>
                  <a:lnTo>
                    <a:pt x="723" y="190"/>
                  </a:lnTo>
                  <a:lnTo>
                    <a:pt x="704" y="171"/>
                  </a:lnTo>
                  <a:lnTo>
                    <a:pt x="679" y="153"/>
                  </a:lnTo>
                  <a:lnTo>
                    <a:pt x="653" y="137"/>
                  </a:lnTo>
                  <a:lnTo>
                    <a:pt x="623" y="124"/>
                  </a:lnTo>
                  <a:lnTo>
                    <a:pt x="589" y="113"/>
                  </a:lnTo>
                  <a:lnTo>
                    <a:pt x="550" y="106"/>
                  </a:lnTo>
                  <a:lnTo>
                    <a:pt x="507" y="101"/>
                  </a:lnTo>
                  <a:lnTo>
                    <a:pt x="460" y="99"/>
                  </a:lnTo>
                  <a:lnTo>
                    <a:pt x="430" y="101"/>
                  </a:lnTo>
                  <a:lnTo>
                    <a:pt x="401" y="106"/>
                  </a:lnTo>
                  <a:lnTo>
                    <a:pt x="371" y="113"/>
                  </a:lnTo>
                  <a:lnTo>
                    <a:pt x="341" y="122"/>
                  </a:lnTo>
                  <a:lnTo>
                    <a:pt x="313" y="134"/>
                  </a:lnTo>
                  <a:lnTo>
                    <a:pt x="286" y="148"/>
                  </a:lnTo>
                  <a:lnTo>
                    <a:pt x="261" y="164"/>
                  </a:lnTo>
                  <a:lnTo>
                    <a:pt x="237" y="179"/>
                  </a:lnTo>
                  <a:lnTo>
                    <a:pt x="214" y="198"/>
                  </a:lnTo>
                  <a:lnTo>
                    <a:pt x="195" y="216"/>
                  </a:lnTo>
                  <a:lnTo>
                    <a:pt x="178" y="237"/>
                  </a:lnTo>
                  <a:lnTo>
                    <a:pt x="162" y="256"/>
                  </a:lnTo>
                  <a:lnTo>
                    <a:pt x="150" y="275"/>
                  </a:lnTo>
                  <a:lnTo>
                    <a:pt x="141" y="294"/>
                  </a:lnTo>
                  <a:lnTo>
                    <a:pt x="136" y="313"/>
                  </a:lnTo>
                  <a:lnTo>
                    <a:pt x="134" y="332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7" name="Freeform 17"/>
            <p:cNvSpPr>
              <a:spLocks/>
            </p:cNvSpPr>
            <p:nvPr/>
          </p:nvSpPr>
          <p:spPr bwMode="auto">
            <a:xfrm>
              <a:off x="4223" y="2879"/>
              <a:ext cx="265" cy="317"/>
            </a:xfrm>
            <a:custGeom>
              <a:avLst/>
              <a:gdLst>
                <a:gd name="T0" fmla="*/ 132 w 265"/>
                <a:gd name="T1" fmla="*/ 317 h 317"/>
                <a:gd name="T2" fmla="*/ 158 w 265"/>
                <a:gd name="T3" fmla="*/ 314 h 317"/>
                <a:gd name="T4" fmla="*/ 185 w 265"/>
                <a:gd name="T5" fmla="*/ 305 h 317"/>
                <a:gd name="T6" fmla="*/ 207 w 265"/>
                <a:gd name="T7" fmla="*/ 289 h 317"/>
                <a:gd name="T8" fmla="*/ 226 w 265"/>
                <a:gd name="T9" fmla="*/ 270 h 317"/>
                <a:gd name="T10" fmla="*/ 242 w 265"/>
                <a:gd name="T11" fmla="*/ 248 h 317"/>
                <a:gd name="T12" fmla="*/ 254 w 265"/>
                <a:gd name="T13" fmla="*/ 220 h 317"/>
                <a:gd name="T14" fmla="*/ 261 w 265"/>
                <a:gd name="T15" fmla="*/ 190 h 317"/>
                <a:gd name="T16" fmla="*/ 265 w 265"/>
                <a:gd name="T17" fmla="*/ 159 h 317"/>
                <a:gd name="T18" fmla="*/ 261 w 265"/>
                <a:gd name="T19" fmla="*/ 127 h 317"/>
                <a:gd name="T20" fmla="*/ 254 w 265"/>
                <a:gd name="T21" fmla="*/ 98 h 317"/>
                <a:gd name="T22" fmla="*/ 242 w 265"/>
                <a:gd name="T23" fmla="*/ 70 h 317"/>
                <a:gd name="T24" fmla="*/ 226 w 265"/>
                <a:gd name="T25" fmla="*/ 47 h 317"/>
                <a:gd name="T26" fmla="*/ 207 w 265"/>
                <a:gd name="T27" fmla="*/ 28 h 317"/>
                <a:gd name="T28" fmla="*/ 185 w 265"/>
                <a:gd name="T29" fmla="*/ 13 h 317"/>
                <a:gd name="T30" fmla="*/ 158 w 265"/>
                <a:gd name="T31" fmla="*/ 4 h 317"/>
                <a:gd name="T32" fmla="*/ 132 w 265"/>
                <a:gd name="T33" fmla="*/ 0 h 317"/>
                <a:gd name="T34" fmla="*/ 106 w 265"/>
                <a:gd name="T35" fmla="*/ 4 h 317"/>
                <a:gd name="T36" fmla="*/ 80 w 265"/>
                <a:gd name="T37" fmla="*/ 13 h 317"/>
                <a:gd name="T38" fmla="*/ 57 w 265"/>
                <a:gd name="T39" fmla="*/ 28 h 317"/>
                <a:gd name="T40" fmla="*/ 38 w 265"/>
                <a:gd name="T41" fmla="*/ 47 h 317"/>
                <a:gd name="T42" fmla="*/ 23 w 265"/>
                <a:gd name="T43" fmla="*/ 70 h 317"/>
                <a:gd name="T44" fmla="*/ 10 w 265"/>
                <a:gd name="T45" fmla="*/ 98 h 317"/>
                <a:gd name="T46" fmla="*/ 3 w 265"/>
                <a:gd name="T47" fmla="*/ 127 h 317"/>
                <a:gd name="T48" fmla="*/ 0 w 265"/>
                <a:gd name="T49" fmla="*/ 159 h 317"/>
                <a:gd name="T50" fmla="*/ 3 w 265"/>
                <a:gd name="T51" fmla="*/ 190 h 317"/>
                <a:gd name="T52" fmla="*/ 10 w 265"/>
                <a:gd name="T53" fmla="*/ 220 h 317"/>
                <a:gd name="T54" fmla="*/ 23 w 265"/>
                <a:gd name="T55" fmla="*/ 248 h 317"/>
                <a:gd name="T56" fmla="*/ 38 w 265"/>
                <a:gd name="T57" fmla="*/ 270 h 317"/>
                <a:gd name="T58" fmla="*/ 57 w 265"/>
                <a:gd name="T59" fmla="*/ 289 h 317"/>
                <a:gd name="T60" fmla="*/ 80 w 265"/>
                <a:gd name="T61" fmla="*/ 305 h 317"/>
                <a:gd name="T62" fmla="*/ 106 w 265"/>
                <a:gd name="T63" fmla="*/ 314 h 317"/>
                <a:gd name="T64" fmla="*/ 132 w 265"/>
                <a:gd name="T65" fmla="*/ 317 h 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5"/>
                <a:gd name="T100" fmla="*/ 0 h 317"/>
                <a:gd name="T101" fmla="*/ 265 w 265"/>
                <a:gd name="T102" fmla="*/ 317 h 3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5" h="317">
                  <a:moveTo>
                    <a:pt x="132" y="317"/>
                  </a:moveTo>
                  <a:lnTo>
                    <a:pt x="158" y="314"/>
                  </a:lnTo>
                  <a:lnTo>
                    <a:pt x="185" y="305"/>
                  </a:lnTo>
                  <a:lnTo>
                    <a:pt x="207" y="289"/>
                  </a:lnTo>
                  <a:lnTo>
                    <a:pt x="226" y="270"/>
                  </a:lnTo>
                  <a:lnTo>
                    <a:pt x="242" y="248"/>
                  </a:lnTo>
                  <a:lnTo>
                    <a:pt x="254" y="220"/>
                  </a:lnTo>
                  <a:lnTo>
                    <a:pt x="261" y="190"/>
                  </a:lnTo>
                  <a:lnTo>
                    <a:pt x="265" y="159"/>
                  </a:lnTo>
                  <a:lnTo>
                    <a:pt x="261" y="127"/>
                  </a:lnTo>
                  <a:lnTo>
                    <a:pt x="254" y="98"/>
                  </a:lnTo>
                  <a:lnTo>
                    <a:pt x="242" y="70"/>
                  </a:lnTo>
                  <a:lnTo>
                    <a:pt x="226" y="47"/>
                  </a:lnTo>
                  <a:lnTo>
                    <a:pt x="207" y="28"/>
                  </a:lnTo>
                  <a:lnTo>
                    <a:pt x="185" y="13"/>
                  </a:lnTo>
                  <a:lnTo>
                    <a:pt x="158" y="4"/>
                  </a:lnTo>
                  <a:lnTo>
                    <a:pt x="132" y="0"/>
                  </a:lnTo>
                  <a:lnTo>
                    <a:pt x="106" y="4"/>
                  </a:lnTo>
                  <a:lnTo>
                    <a:pt x="80" y="13"/>
                  </a:lnTo>
                  <a:lnTo>
                    <a:pt x="57" y="28"/>
                  </a:lnTo>
                  <a:lnTo>
                    <a:pt x="38" y="47"/>
                  </a:lnTo>
                  <a:lnTo>
                    <a:pt x="23" y="70"/>
                  </a:lnTo>
                  <a:lnTo>
                    <a:pt x="10" y="98"/>
                  </a:lnTo>
                  <a:lnTo>
                    <a:pt x="3" y="127"/>
                  </a:lnTo>
                  <a:lnTo>
                    <a:pt x="0" y="159"/>
                  </a:lnTo>
                  <a:lnTo>
                    <a:pt x="3" y="190"/>
                  </a:lnTo>
                  <a:lnTo>
                    <a:pt x="10" y="220"/>
                  </a:lnTo>
                  <a:lnTo>
                    <a:pt x="23" y="248"/>
                  </a:lnTo>
                  <a:lnTo>
                    <a:pt x="38" y="270"/>
                  </a:lnTo>
                  <a:lnTo>
                    <a:pt x="57" y="289"/>
                  </a:lnTo>
                  <a:lnTo>
                    <a:pt x="80" y="305"/>
                  </a:lnTo>
                  <a:lnTo>
                    <a:pt x="106" y="314"/>
                  </a:lnTo>
                  <a:lnTo>
                    <a:pt x="132" y="317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83BBF-4995-43B7-8986-781B263D2814}" type="slidenum">
              <a:rPr lang="ru-RU" sz="1800" smtClean="0">
                <a:solidFill>
                  <a:srgbClr val="C00000"/>
                </a:solidFill>
              </a:rPr>
              <a:pPr>
                <a:defRPr/>
              </a:pPr>
              <a:t>38</a:t>
            </a:fld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1285860"/>
            <a:ext cx="9144000" cy="5572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4" descr="Картинка 93 из 13599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0380" t="17126" r="11116" b="36613"/>
          <a:stretch>
            <a:fillRect/>
          </a:stretch>
        </p:blipFill>
        <p:spPr bwMode="auto">
          <a:xfrm>
            <a:off x="685800" y="3621088"/>
            <a:ext cx="30480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Картинка 93 из 135999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 l="20380" t="36613" r="11116" b="17126"/>
          <a:stretch>
            <a:fillRect/>
          </a:stretch>
        </p:blipFill>
        <p:spPr bwMode="auto">
          <a:xfrm rot="10800000">
            <a:off x="5257800" y="3617913"/>
            <a:ext cx="30480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 rot="20720432">
            <a:off x="365125" y="3338513"/>
            <a:ext cx="762000" cy="12811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/>
              <a:t>Пат-рио-тизм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20948365">
            <a:off x="1027113" y="2049463"/>
            <a:ext cx="812800" cy="2044700"/>
          </a:xfrm>
          <a:prstGeom prst="roundRect">
            <a:avLst>
              <a:gd name="adj" fmla="val 11789"/>
            </a:avLst>
          </a:prstGeom>
          <a:solidFill>
            <a:schemeClr val="accent4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Соци-аль-ная</a:t>
            </a:r>
            <a:r>
              <a:rPr lang="ru-RU" b="1" dirty="0"/>
              <a:t> </a:t>
            </a:r>
            <a:r>
              <a:rPr lang="ru-RU" b="1" dirty="0" err="1"/>
              <a:t>соли-дар-ность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 rot="210866">
            <a:off x="1962150" y="2362200"/>
            <a:ext cx="912813" cy="15446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Граж-дан-ствен-ность</a:t>
            </a:r>
            <a:r>
              <a:rPr lang="ru-RU" b="1" dirty="0"/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 rot="2155938">
            <a:off x="3370978" y="4486881"/>
            <a:ext cx="459017" cy="1509305"/>
          </a:xfrm>
          <a:prstGeom prst="roundRect">
            <a:avLst/>
          </a:prstGeom>
          <a:solidFill>
            <a:srgbClr val="FFC000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 rot="20164792">
            <a:off x="5297488" y="2908300"/>
            <a:ext cx="762000" cy="1706563"/>
          </a:xfrm>
          <a:prstGeom prst="roundRect">
            <a:avLst/>
          </a:prstGeom>
          <a:solidFill>
            <a:srgbClr val="3333CC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Тра-диц.росс</a:t>
            </a:r>
            <a:r>
              <a:rPr lang="ru-RU" b="1" dirty="0"/>
              <a:t>. </a:t>
            </a:r>
            <a:r>
              <a:rPr lang="ru-RU" b="1" dirty="0" err="1"/>
              <a:t>рел-игии</a:t>
            </a:r>
            <a:r>
              <a:rPr lang="ru-RU" b="1" dirty="0"/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 rot="20948365">
            <a:off x="5983288" y="2406650"/>
            <a:ext cx="1016000" cy="1603375"/>
          </a:xfrm>
          <a:prstGeom prst="roundRect">
            <a:avLst/>
          </a:prstGeom>
          <a:solidFill>
            <a:srgbClr val="800000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Искус-ство</a:t>
            </a:r>
            <a:r>
              <a:rPr lang="ru-RU" b="1" dirty="0"/>
              <a:t> и </a:t>
            </a:r>
            <a:r>
              <a:rPr lang="ru-RU" b="1" dirty="0" err="1"/>
              <a:t>лите-ратура</a:t>
            </a:r>
            <a:r>
              <a:rPr lang="ru-RU" b="1" dirty="0"/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 rot="568354">
            <a:off x="7091363" y="3030538"/>
            <a:ext cx="762000" cy="1049337"/>
          </a:xfrm>
          <a:prstGeom prst="roundRect">
            <a:avLst/>
          </a:prstGeom>
          <a:solidFill>
            <a:srgbClr val="66FF33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При-рода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 rot="1042265">
            <a:off x="7820025" y="3373438"/>
            <a:ext cx="1038225" cy="1208087"/>
          </a:xfrm>
          <a:prstGeom prst="roundRect">
            <a:avLst/>
          </a:prstGeom>
          <a:solidFill>
            <a:srgbClr val="CC3300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Чело-вечес-тво</a:t>
            </a:r>
            <a:r>
              <a:rPr lang="ru-RU" b="1" dirty="0"/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 rot="1447548">
            <a:off x="2968625" y="2773363"/>
            <a:ext cx="877888" cy="1663700"/>
          </a:xfrm>
          <a:prstGeom prst="roundRect">
            <a:avLst/>
          </a:prstGeom>
          <a:solidFill>
            <a:schemeClr val="accent5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труд и </a:t>
            </a:r>
            <a:r>
              <a:rPr lang="ru-RU" b="1" dirty="0" err="1"/>
              <a:t>твор-чест-во</a:t>
            </a:r>
            <a:r>
              <a:rPr lang="ru-RU" b="1" dirty="0"/>
              <a:t>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 rot="19822700">
            <a:off x="5183188" y="4575175"/>
            <a:ext cx="604837" cy="1327150"/>
          </a:xfrm>
          <a:prstGeom prst="roundRect">
            <a:avLst/>
          </a:prstGeom>
          <a:solidFill>
            <a:srgbClr val="660066"/>
          </a:solidFill>
          <a:ln>
            <a:solidFill>
              <a:srgbClr val="FFB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b="1" dirty="0"/>
              <a:t>наука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200" y="76200"/>
            <a:ext cx="8915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БАЗОВЫЕ НАЦИОНАЛЬНЫЕ ЦЕННОСТИ</a:t>
            </a: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4953000" y="6096000"/>
            <a:ext cx="3048000" cy="762000"/>
          </a:xfrm>
          <a:prstGeom prst="wedgeRectCallout">
            <a:avLst>
              <a:gd name="adj1" fmla="val -18767"/>
              <a:gd name="adj2" fmla="val -1156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ценность знания, стремление к истине, научная картина мира</a:t>
            </a: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838200" y="5943600"/>
            <a:ext cx="3733800" cy="914400"/>
          </a:xfrm>
          <a:prstGeom prst="wedgeRectCallout">
            <a:avLst>
              <a:gd name="adj1" fmla="val 11233"/>
              <a:gd name="adj2" fmla="val -9081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любовь и верность, здоровье, достаток, уважение к родителям, забота о старших и младших, забота о продолжении рода</a:t>
            </a:r>
          </a:p>
        </p:txBody>
      </p:sp>
      <p:sp>
        <p:nvSpPr>
          <p:cNvPr id="28" name="Прямоугольная выноска 27"/>
          <p:cNvSpPr/>
          <p:nvPr/>
        </p:nvSpPr>
        <p:spPr>
          <a:xfrm rot="21324886">
            <a:off x="9525" y="911225"/>
            <a:ext cx="1228725" cy="2195513"/>
          </a:xfrm>
          <a:prstGeom prst="wedgeRectCallout">
            <a:avLst>
              <a:gd name="adj1" fmla="val 16131"/>
              <a:gd name="adj2" fmla="val 5898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любовь к России, к своему народу, к своей малой родине, служение Отечеству</a:t>
            </a:r>
          </a:p>
        </p:txBody>
      </p:sp>
      <p:sp>
        <p:nvSpPr>
          <p:cNvPr id="21" name="Прямоугольная выноска 20"/>
          <p:cNvSpPr/>
          <p:nvPr/>
        </p:nvSpPr>
        <p:spPr>
          <a:xfrm rot="21355304">
            <a:off x="138113" y="239713"/>
            <a:ext cx="3000375" cy="1693862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свобода личная и национальная, доверие к людям, институтам государства и гражданского общества, справедливость, милосердие, честь, достоинство</a:t>
            </a:r>
          </a:p>
        </p:txBody>
      </p:sp>
      <p:sp>
        <p:nvSpPr>
          <p:cNvPr id="22" name="Прямоугольная выноска 21"/>
          <p:cNvSpPr/>
          <p:nvPr/>
        </p:nvSpPr>
        <p:spPr>
          <a:xfrm rot="346052">
            <a:off x="1679575" y="503238"/>
            <a:ext cx="2506663" cy="1693862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служение Отечеству, правовое государство, гражданское общество, закон и правопорядок, поликультурный мир, свобода совести и вероисповедания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 rot="346052">
            <a:off x="2730500" y="1257300"/>
            <a:ext cx="2359025" cy="1398588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уважение к труду, творчество и созидание, целеустремлённость и настойчивость</a:t>
            </a:r>
          </a:p>
        </p:txBody>
      </p:sp>
      <p:sp>
        <p:nvSpPr>
          <p:cNvPr id="24" name="Прямоугольная выноска 23"/>
          <p:cNvSpPr/>
          <p:nvPr/>
        </p:nvSpPr>
        <p:spPr>
          <a:xfrm rot="20621883">
            <a:off x="3736975" y="417513"/>
            <a:ext cx="2597150" cy="2449512"/>
          </a:xfrm>
          <a:prstGeom prst="wedgeRectCallout">
            <a:avLst>
              <a:gd name="adj1" fmla="val -15315"/>
              <a:gd name="adj2" fmla="val 5867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представления о вере, духовности, религиозной жизни человека, ценности религиозного мировоззрения, толерантности, формируемые на основе межконфессионального диалога</a:t>
            </a: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562600" y="685800"/>
            <a:ext cx="2508250" cy="1693863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красота, гармония, духовный мир человека, нравственный выбор, смысл жизни, эстетическое развитие, этическое развитие</a:t>
            </a: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6629400" y="838200"/>
            <a:ext cx="1822450" cy="1693863"/>
          </a:xfrm>
          <a:prstGeom prst="wedgeRectCallout">
            <a:avLst>
              <a:gd name="adj1" fmla="val -17768"/>
              <a:gd name="adj2" fmla="val 7454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эволюция, родная земля, заповедная природа, планета Земля, экологическое сознание</a:t>
            </a:r>
          </a:p>
        </p:txBody>
      </p:sp>
      <p:sp>
        <p:nvSpPr>
          <p:cNvPr id="27" name="Прямоугольная выноска 26"/>
          <p:cNvSpPr/>
          <p:nvPr/>
        </p:nvSpPr>
        <p:spPr>
          <a:xfrm rot="647840">
            <a:off x="7372350" y="949325"/>
            <a:ext cx="1900238" cy="2244725"/>
          </a:xfrm>
          <a:prstGeom prst="wedgeRectCallout">
            <a:avLst>
              <a:gd name="adj1" fmla="val 16131"/>
              <a:gd name="adj2" fmla="val 5898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мир во всём мире, многообразие культур и народов, прогресс человечества, международное сотрудничество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83BBF-4995-43B7-8986-781B263D2814}" type="slidenum">
              <a:rPr lang="ru-RU" sz="1800" b="1" smtClean="0">
                <a:solidFill>
                  <a:srgbClr val="C00000"/>
                </a:solidFill>
              </a:rPr>
              <a:pPr>
                <a:defRPr/>
              </a:pPr>
              <a:t>39</a:t>
            </a:fld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2" y="0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3571868" y="2500306"/>
            <a:ext cx="2357454" cy="21431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ФГОС</a:t>
            </a:r>
            <a:endParaRPr lang="ru-RU" sz="4800" dirty="0"/>
          </a:p>
        </p:txBody>
      </p:sp>
      <p:cxnSp>
        <p:nvCxnSpPr>
          <p:cNvPr id="10" name="Прямая соединительная линия 9"/>
          <p:cNvCxnSpPr>
            <a:stCxn id="8" idx="2"/>
          </p:cNvCxnSpPr>
          <p:nvPr/>
        </p:nvCxnSpPr>
        <p:spPr>
          <a:xfrm rot="10800000">
            <a:off x="3000364" y="3357562"/>
            <a:ext cx="571504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V="1">
            <a:off x="4429124" y="2214554"/>
            <a:ext cx="50006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5500694" y="4429132"/>
            <a:ext cx="357190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5929322" y="3143248"/>
            <a:ext cx="42862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3714744" y="4500570"/>
            <a:ext cx="357190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42844" y="71438"/>
            <a:ext cx="2428892" cy="1000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«Понятийное колесо»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z="1800" b="1" smtClean="0">
                <a:solidFill>
                  <a:schemeClr val="bg1"/>
                </a:solidFill>
              </a:rPr>
              <a:pPr/>
              <a:t>4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9388" y="71438"/>
            <a:ext cx="2643206" cy="1000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Ассоциативный ряд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00042"/>
            <a:ext cx="6143668" cy="4786346"/>
          </a:xfrm>
          <a:prstGeom prst="rect">
            <a:avLst/>
          </a:prstGeom>
          <a:noFill/>
          <a:ln w="539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чем же принципиальная 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новизна стандартов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-642966"/>
            <a:ext cx="4000528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0" dirty="0" smtClean="0"/>
              <a:t>?</a:t>
            </a:r>
            <a:endParaRPr lang="ru-RU" sz="50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z="1800" b="1" smtClean="0">
                <a:solidFill>
                  <a:schemeClr val="bg1"/>
                </a:solidFill>
              </a:rPr>
              <a:pPr/>
              <a:t>40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771676"/>
            <a:ext cx="7286676" cy="3943340"/>
          </a:xfrm>
          <a:prstGeom prst="rect">
            <a:avLst/>
          </a:prstGeom>
          <a:noFill/>
          <a:ln w="539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4.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Технологические </a:t>
            </a: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аспекты стандартов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z="1800" b="1" smtClean="0">
                <a:solidFill>
                  <a:schemeClr val="bg1"/>
                </a:solidFill>
              </a:rPr>
              <a:pPr/>
              <a:t>41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152400" y="118872"/>
            <a:ext cx="9144000" cy="1524178"/>
          </a:xfrm>
        </p:spPr>
        <p:txBody>
          <a:bodyPr>
            <a:noAutofit/>
          </a:bodyPr>
          <a:lstStyle/>
          <a:p>
            <a:pPr lvl="0" algn="r">
              <a:lnSpc>
                <a:spcPct val="70000"/>
              </a:lnSpc>
            </a:pPr>
            <a:r>
              <a:rPr lang="ru-RU" sz="3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Сведений науки не следует сообщать учащемуся, но его надо привести к тому, чтобы он сам их находил, самодеятельно ими овладевал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</a:t>
            </a:r>
            <a:b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</a:t>
            </a:r>
            <a:r>
              <a:rPr lang="ru-RU" sz="3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Дистервег</a:t>
            </a:r>
            <a:endParaRPr lang="ru-RU" sz="3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6535" t="4409" r="20551" b="23307"/>
          <a:stretch>
            <a:fillRect/>
          </a:stretch>
        </p:blipFill>
        <p:spPr bwMode="auto">
          <a:xfrm>
            <a:off x="5786446" y="3429000"/>
            <a:ext cx="3116233" cy="26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-9556" y="1452522"/>
          <a:ext cx="900115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 l="4499" t="51075" r="53993"/>
          <a:stretch>
            <a:fillRect/>
          </a:stretch>
        </p:blipFill>
        <p:spPr bwMode="auto">
          <a:xfrm>
            <a:off x="3733800" y="4568090"/>
            <a:ext cx="664192" cy="6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 l="53993" t="51075" r="6749"/>
          <a:stretch>
            <a:fillRect/>
          </a:stretch>
        </p:blipFill>
        <p:spPr bwMode="auto">
          <a:xfrm>
            <a:off x="4572000" y="3729890"/>
            <a:ext cx="628185" cy="6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 l="53993" r="6749" b="53628"/>
          <a:stretch>
            <a:fillRect/>
          </a:stretch>
        </p:blipFill>
        <p:spPr bwMode="auto">
          <a:xfrm>
            <a:off x="4572000" y="4572000"/>
            <a:ext cx="628185" cy="65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152400" y="118872"/>
            <a:ext cx="9144000" cy="1252728"/>
          </a:xfrm>
        </p:spPr>
        <p:txBody>
          <a:bodyPr>
            <a:noAutofit/>
          </a:bodyPr>
          <a:lstStyle/>
          <a:p>
            <a:pPr lvl="0" algn="r">
              <a:lnSpc>
                <a:spcPct val="70000"/>
              </a:lnSpc>
            </a:pPr>
            <a:r>
              <a:rPr lang="ru-RU" sz="3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Сведений науки не следует сообщать учащемуся, но его надо привести к тому, чтобы он сам их находил, самодеятельно ими овладевал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</a:t>
            </a:r>
            <a:b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Дистервег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2" descr="E:\Картинки\Разные карт\GIRLS.WMF"/>
          <p:cNvPicPr>
            <a:picLocks noChangeAspect="1" noChangeArrowheads="1"/>
          </p:cNvPicPr>
          <p:nvPr/>
        </p:nvPicPr>
        <p:blipFill>
          <a:blip r:embed="rId8" cstate="print"/>
          <a:srcRect l="48551"/>
          <a:stretch>
            <a:fillRect/>
          </a:stretch>
        </p:blipFill>
        <p:spPr bwMode="auto">
          <a:xfrm>
            <a:off x="8001000" y="3398751"/>
            <a:ext cx="946519" cy="2544849"/>
          </a:xfrm>
          <a:prstGeom prst="rect">
            <a:avLst/>
          </a:prstGeom>
          <a:noFill/>
        </p:spPr>
      </p:pic>
      <p:pic>
        <p:nvPicPr>
          <p:cNvPr id="13" name="Picture 2" descr="E:\Картинки\Разные карт\GIRLS.WMF"/>
          <p:cNvPicPr>
            <a:picLocks noChangeAspect="1" noChangeArrowheads="1"/>
          </p:cNvPicPr>
          <p:nvPr/>
        </p:nvPicPr>
        <p:blipFill>
          <a:blip r:embed="rId8" cstate="print"/>
          <a:srcRect r="52964"/>
          <a:stretch>
            <a:fillRect/>
          </a:stretch>
        </p:blipFill>
        <p:spPr bwMode="auto">
          <a:xfrm rot="182240">
            <a:off x="3029109" y="3372236"/>
            <a:ext cx="795656" cy="23399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 l="4499" t="-2554" r="53993" b="56182"/>
          <a:stretch>
            <a:fillRect/>
          </a:stretch>
        </p:blipFill>
        <p:spPr bwMode="auto">
          <a:xfrm>
            <a:off x="3733800" y="3765893"/>
            <a:ext cx="664203" cy="65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52400" y="1905000"/>
            <a:ext cx="8763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КРИТЕРИИ ОТБОРА ПЕД.ТЕХНОЛОГИЙ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08671-E9D8-4858-A267-217414303ED8}" type="slidenum">
              <a:rPr lang="ru-RU" sz="1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42</a:t>
            </a:fld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701800"/>
          <a:ext cx="907259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7A58-3625-461B-A61A-9391E1E16CD0}" type="slidenum">
              <a:rPr lang="ru-RU" sz="1800" b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43</a:t>
            </a:fld>
            <a:endParaRPr lang="ru-RU" sz="1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152400" y="118872"/>
            <a:ext cx="9144000" cy="1252728"/>
          </a:xfrm>
        </p:spPr>
        <p:txBody>
          <a:bodyPr>
            <a:noAutofit/>
          </a:bodyPr>
          <a:lstStyle/>
          <a:p>
            <a:pPr lvl="0" algn="r">
              <a:lnSpc>
                <a:spcPct val="70000"/>
              </a:lnSpc>
            </a:pP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«Сведений науки не следует сообщать учащемуся, но его надо привести к тому, чтобы он сам их находил, самодеятельно ими овладевал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</a:t>
            </a:r>
            <a:b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Дистервег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2" descr="E:\Картинки\Разные карт\KIDSRUN.WMF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61544" t="8739" b="4370"/>
          <a:stretch>
            <a:fillRect/>
          </a:stretch>
        </p:blipFill>
        <p:spPr bwMode="auto">
          <a:xfrm>
            <a:off x="6629400" y="1447800"/>
            <a:ext cx="1546770" cy="1447800"/>
          </a:xfrm>
          <a:prstGeom prst="rect">
            <a:avLst/>
          </a:prstGeom>
          <a:noFill/>
        </p:spPr>
      </p:pic>
      <p:pic>
        <p:nvPicPr>
          <p:cNvPr id="13" name="Picture 2" descr="E:\Картинки\Разные карт\KIDSRUN.WMF"/>
          <p:cNvPicPr>
            <a:picLocks noChangeAspect="1" noChangeArrowheads="1"/>
          </p:cNvPicPr>
          <p:nvPr/>
        </p:nvPicPr>
        <p:blipFill>
          <a:blip r:embed="rId7" cstate="print"/>
          <a:srcRect l="27152" r="41633"/>
          <a:stretch>
            <a:fillRect/>
          </a:stretch>
        </p:blipFill>
        <p:spPr bwMode="auto">
          <a:xfrm>
            <a:off x="7086600" y="2743200"/>
            <a:ext cx="1828800" cy="2020911"/>
          </a:xfrm>
          <a:prstGeom prst="rect">
            <a:avLst/>
          </a:prstGeom>
          <a:noFill/>
        </p:spPr>
      </p:pic>
      <p:pic>
        <p:nvPicPr>
          <p:cNvPr id="14" name="Picture 2" descr="E:\Картинки\Разные карт\KIDSRUN.WMF"/>
          <p:cNvPicPr>
            <a:picLocks noChangeAspect="1" noChangeArrowheads="1"/>
          </p:cNvPicPr>
          <p:nvPr/>
        </p:nvPicPr>
        <p:blipFill>
          <a:blip r:embed="rId7" cstate="print"/>
          <a:srcRect r="70595"/>
          <a:stretch>
            <a:fillRect/>
          </a:stretch>
        </p:blipFill>
        <p:spPr bwMode="auto">
          <a:xfrm rot="200235">
            <a:off x="7363780" y="4468033"/>
            <a:ext cx="1722859" cy="20209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44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/>
          <a:srcRect l="19843" t="5291" r="22677" b="6803"/>
          <a:stretch>
            <a:fillRect/>
          </a:stretch>
        </p:blipFill>
        <p:spPr bwMode="auto">
          <a:xfrm rot="19793101">
            <a:off x="748343" y="4408867"/>
            <a:ext cx="2944741" cy="281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00563" y="1500174"/>
            <a:ext cx="3271837" cy="4857784"/>
          </a:xfrm>
          <a:prstGeom prst="rect">
            <a:avLst/>
          </a:prstGeom>
          <a:ln>
            <a:noFill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3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91440" anchor="ctr"/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charset="0"/>
              </a:rPr>
              <a:t>При любом методе работу нужно строить таким образом, чтобы у детей возникали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charset="0"/>
              </a:rPr>
              <a:t>познавательные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charset="0"/>
              </a:rPr>
              <a:t>вопросы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charset="0"/>
              </a:rPr>
              <a:t>, которые требуют самостоятельного осмысления материала, выводов, обобщений и проверки их на практике.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18478" t="840" r="33596"/>
          <a:stretch>
            <a:fillRect/>
          </a:stretch>
        </p:blipFill>
        <p:spPr bwMode="auto">
          <a:xfrm>
            <a:off x="7467600" y="2714620"/>
            <a:ext cx="1237530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4313" y="1600200"/>
            <a:ext cx="4143373" cy="2828932"/>
          </a:xfrm>
          <a:prstGeom prst="rect">
            <a:avLst/>
          </a:prstGeom>
          <a:ln>
            <a:noFill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3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91440" anchor="ctr"/>
          <a:lstStyle/>
          <a:p>
            <a:pPr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charset="0"/>
              </a:rPr>
              <a:t>Все методы окажутся эффективными только в том случае, если вызовут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charset="0"/>
              </a:rPr>
              <a:t>напряженную мыслительную работу ученика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charset="0"/>
              </a:rPr>
              <a:t>, направленную на решение познавательных и практических задач. 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144000" cy="1252728"/>
          </a:xfrm>
        </p:spPr>
        <p:txBody>
          <a:bodyPr>
            <a:noAutofit/>
          </a:bodyPr>
          <a:lstStyle/>
          <a:p>
            <a:pPr lvl="0" algn="r">
              <a:lnSpc>
                <a:spcPct val="70000"/>
              </a:lnSpc>
            </a:pPr>
            <a:r>
              <a:rPr lang="ru-RU" sz="3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Сведений науки не следует сообщать учащемуся, но его надо привести к тому, чтобы он сам их находил, самодеятельно ими овладевал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</a:t>
            </a:r>
            <a:b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Дистервег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2"/>
          <a:srcRect l="-3167" t="16892" r="-3167" b="26393"/>
          <a:stretch>
            <a:fillRect/>
          </a:stretch>
        </p:blipFill>
        <p:spPr bwMode="auto">
          <a:xfrm>
            <a:off x="2514600" y="2942920"/>
            <a:ext cx="3625995" cy="1933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45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144000" cy="1252728"/>
          </a:xfrm>
        </p:spPr>
        <p:txBody>
          <a:bodyPr>
            <a:noAutofit/>
          </a:bodyPr>
          <a:lstStyle/>
          <a:p>
            <a:pPr lvl="0" algn="r">
              <a:lnSpc>
                <a:spcPct val="70000"/>
              </a:lnSpc>
            </a:pPr>
            <a:r>
              <a:rPr lang="ru-RU" sz="3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Сведений науки не следует сообщать учащемуся, но его надо привести к тому, чтобы он сам их находил, самодеятельно ими овладевал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</a:t>
            </a:r>
            <a:b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Дистервег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219200" y="5105400"/>
            <a:ext cx="2362200" cy="1219200"/>
          </a:xfrm>
          <a:prstGeom prst="wedgeRoundRectCallout">
            <a:avLst>
              <a:gd name="adj1" fmla="val 42981"/>
              <a:gd name="adj2" fmla="val -77034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1003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Феномен удивления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28600" y="3429000"/>
            <a:ext cx="1981200" cy="1219200"/>
          </a:xfrm>
          <a:prstGeom prst="wedgeRoundRectCallout">
            <a:avLst>
              <a:gd name="adj1" fmla="val 74939"/>
              <a:gd name="adj2" fmla="val 11047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1003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диалог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52400" y="1524000"/>
            <a:ext cx="2895600" cy="1219200"/>
          </a:xfrm>
          <a:prstGeom prst="wedgeRoundRectCallout">
            <a:avLst>
              <a:gd name="adj1" fmla="val 51805"/>
              <a:gd name="adj2" fmla="val 72965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1003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Проблемный подход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477000" y="1752600"/>
            <a:ext cx="2514600" cy="1219200"/>
          </a:xfrm>
          <a:prstGeom prst="wedgeRoundRectCallout">
            <a:avLst>
              <a:gd name="adj1" fmla="val -78550"/>
              <a:gd name="adj2" fmla="val 40698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1003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РКМЧП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553200" y="3352800"/>
            <a:ext cx="2438400" cy="1219200"/>
          </a:xfrm>
          <a:prstGeom prst="wedgeRoundRectCallout">
            <a:avLst>
              <a:gd name="adj1" fmla="val -82038"/>
              <a:gd name="adj2" fmla="val -290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1003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867400" y="5029200"/>
            <a:ext cx="2286000" cy="1219200"/>
          </a:xfrm>
          <a:prstGeom prst="wedgeRoundRectCallout">
            <a:avLst>
              <a:gd name="adj1" fmla="val -80875"/>
              <a:gd name="adj2" fmla="val -67442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1003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проектов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9" grpId="0" animBg="1"/>
      <p:bldP spid="7" grpId="0" animBg="1"/>
      <p:bldP spid="8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476250"/>
          </a:xfrm>
        </p:spPr>
        <p:txBody>
          <a:bodyPr/>
          <a:lstStyle/>
          <a:p>
            <a:pPr>
              <a:defRPr/>
            </a:pPr>
            <a:fld id="{1A04DF0C-3D9B-4CE9-BA87-E5BA04F6FE8D}" type="slidenum">
              <a:rPr 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46</a:t>
            </a:fld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381000" y="1600200"/>
            <a:ext cx="8643998" cy="2290770"/>
            <a:chOff x="438120" y="942956"/>
            <a:chExt cx="8643998" cy="2290770"/>
          </a:xfrm>
        </p:grpSpPr>
        <p:sp>
          <p:nvSpPr>
            <p:cNvPr id="15" name="Text Box 1"/>
            <p:cNvSpPr txBox="1">
              <a:spLocks noChangeArrowheads="1"/>
            </p:cNvSpPr>
            <p:nvPr/>
          </p:nvSpPr>
          <p:spPr bwMode="auto">
            <a:xfrm>
              <a:off x="438120" y="2162156"/>
              <a:ext cx="8643998" cy="1071570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tIns="91440"/>
            <a:lstStyle/>
            <a:p>
              <a:pPr algn="ctr">
                <a:lnSpc>
                  <a:spcPct val="80000"/>
                </a:lnSpc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ü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</a:pPr>
              <a:r>
                <a:rPr lang="ru-RU" sz="2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Мотивировать </a:t>
              </a:r>
              <a:r>
                <a:rPr lang="ru-RU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поиск существенных </a:t>
              </a:r>
              <a:endPara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>
                <a:lnSpc>
                  <a:spcPct val="80000"/>
                </a:lnSpc>
                <a:buClr>
                  <a:schemeClr val="bg1">
                    <a:lumMod val="50000"/>
                  </a:schemeClr>
                </a:buClr>
                <a:buSzPct val="10000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</a:pPr>
              <a:r>
                <a:rPr lang="ru-RU" sz="2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         особенностей </a:t>
              </a:r>
              <a:r>
                <a:rPr lang="ru-RU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новой </a:t>
              </a:r>
              <a:r>
                <a:rPr lang="ru-RU" sz="2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ситуации,  в которой надо действовать</a:t>
              </a:r>
              <a:endPara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grpSp>
          <p:nvGrpSpPr>
            <p:cNvPr id="3" name="Группа 13"/>
            <p:cNvGrpSpPr/>
            <p:nvPr/>
          </p:nvGrpSpPr>
          <p:grpSpPr>
            <a:xfrm>
              <a:off x="714284" y="942956"/>
              <a:ext cx="8258236" cy="1219200"/>
              <a:chOff x="714284" y="942956"/>
              <a:chExt cx="8258236" cy="1219200"/>
            </a:xfrm>
          </p:grpSpPr>
          <p:sp>
            <p:nvSpPr>
              <p:cNvPr id="18" name="Text Box 1"/>
              <p:cNvSpPr txBox="1">
                <a:spLocks noChangeArrowheads="1"/>
              </p:cNvSpPr>
              <p:nvPr/>
            </p:nvSpPr>
            <p:spPr bwMode="auto">
              <a:xfrm>
                <a:off x="714284" y="1362060"/>
                <a:ext cx="8258236" cy="800096"/>
              </a:xfrm>
              <a:prstGeom prst="rect">
                <a:avLst/>
              </a:prstGeom>
              <a:noFill/>
              <a:ln w="9360">
                <a:noFill/>
                <a:miter lim="800000"/>
                <a:headEnd/>
                <a:tailEnd/>
              </a:ln>
              <a:effectLst/>
            </p:spPr>
            <p:txBody>
              <a:bodyPr tIns="91440"/>
              <a:lstStyle/>
              <a:p>
                <a:pPr hangingPunct="1">
                  <a:lnSpc>
                    <a:spcPct val="80000"/>
                  </a:lnSpc>
                  <a:buSzPct val="100000"/>
                  <a:buFont typeface="Wingdings" pitchFamily="2" charset="2"/>
                  <a:buChar char="ü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</a:tabLst>
                </a:pPr>
                <a:r>
                  <a:rPr lang="ru-RU" sz="2800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Ставить </a:t>
                </a:r>
                <a:r>
                  <a:rPr lang="ru-RU" sz="28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ребенка в ситуацию, где его привычные способы действия с </a:t>
                </a:r>
                <a:r>
                  <a:rPr lang="ru-RU" sz="2800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очевидностью непригодны</a:t>
                </a:r>
                <a:endParaRPr lang="ru-RU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9" name="Text Box 1"/>
              <p:cNvSpPr txBox="1">
                <a:spLocks noChangeArrowheads="1"/>
              </p:cNvSpPr>
              <p:nvPr/>
            </p:nvSpPr>
            <p:spPr bwMode="auto">
              <a:xfrm>
                <a:off x="1047720" y="942956"/>
                <a:ext cx="7286625" cy="533400"/>
              </a:xfrm>
              <a:prstGeom prst="rect">
                <a:avLst/>
              </a:prstGeom>
              <a:noFill/>
              <a:ln w="9360">
                <a:noFill/>
                <a:miter lim="800000"/>
                <a:headEnd/>
                <a:tailEnd/>
              </a:ln>
              <a:effectLst/>
            </p:spPr>
            <p:txBody>
              <a:bodyPr tIns="91440"/>
              <a:lstStyle/>
              <a:p>
                <a:pPr hangingPunct="1">
                  <a:lnSpc>
                    <a:spcPct val="80000"/>
                  </a:lnSpc>
                  <a:buSzPct val="100000"/>
                  <a:buFont typeface="Wingdings" pitchFamily="2" charset="2"/>
                  <a:buChar char="ü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</a:tabLst>
                </a:pPr>
                <a:r>
                  <a:rPr lang="ru-RU" sz="2800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Не </a:t>
                </a:r>
                <a:r>
                  <a:rPr lang="ru-RU" sz="28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давать </a:t>
                </a:r>
                <a:r>
                  <a:rPr lang="ru-RU" sz="2800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образцов</a:t>
                </a:r>
                <a:endParaRPr lang="ru-RU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sp>
        <p:nvSpPr>
          <p:cNvPr id="20" name="Правая фигурная скобка 19"/>
          <p:cNvSpPr/>
          <p:nvPr/>
        </p:nvSpPr>
        <p:spPr>
          <a:xfrm rot="5400000">
            <a:off x="4933964" y="323836"/>
            <a:ext cx="357190" cy="7634318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381000" y="4267200"/>
            <a:ext cx="8643998" cy="142876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tIns="9144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hangingPunct="1">
              <a:lnSpc>
                <a:spcPct val="80000"/>
              </a:lnSpc>
              <a:buClr>
                <a:srgbClr val="60773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технологическая </a:t>
            </a:r>
          </a:p>
          <a:p>
            <a:pPr algn="ctr" hangingPunct="1">
              <a:lnSpc>
                <a:spcPct val="80000"/>
              </a:lnSpc>
              <a:buClr>
                <a:srgbClr val="60773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основа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системно-деятельностного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 hangingPunct="1">
              <a:lnSpc>
                <a:spcPct val="80000"/>
              </a:lnSpc>
              <a:buClr>
                <a:srgbClr val="607731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подхода (СДП)</a:t>
            </a:r>
            <a:r>
              <a:rPr lang="ru-RU" sz="28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2800" baseline="30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 hangingPunct="1">
              <a:lnSpc>
                <a:spcPct val="100000"/>
              </a:lnSpc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800" b="1" i="1" dirty="0" smtClean="0">
              <a:ln/>
              <a:solidFill>
                <a:schemeClr val="accent3"/>
              </a:solidFill>
            </a:endParaRPr>
          </a:p>
          <a:p>
            <a:pPr marL="271463" indent="-6350" hangingPunct="1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800" b="1" dirty="0">
              <a:ln/>
              <a:solidFill>
                <a:schemeClr val="accent3"/>
              </a:solidFill>
              <a:latin typeface="Tw Cen MT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3600" y="4991088"/>
            <a:ext cx="3000364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Г. А. </a:t>
            </a:r>
            <a:r>
              <a:rPr lang="ru-RU" sz="2400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Цукерман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</a:p>
          <a:p>
            <a:pPr algn="ctr"/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доктор псих. наук</a:t>
            </a:r>
          </a:p>
          <a:p>
            <a:pPr algn="ctr"/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3"/>
          <a:srcRect l="5399" t="756" r="2700" b="-1512"/>
          <a:stretch>
            <a:fillRect/>
          </a:stretch>
        </p:blipFill>
        <p:spPr bwMode="auto">
          <a:xfrm>
            <a:off x="142843" y="3500438"/>
            <a:ext cx="1635963" cy="3203053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144000" cy="1252728"/>
          </a:xfrm>
        </p:spPr>
        <p:txBody>
          <a:bodyPr>
            <a:noAutofit/>
          </a:bodyPr>
          <a:lstStyle/>
          <a:p>
            <a:pPr lvl="0" algn="r">
              <a:lnSpc>
                <a:spcPct val="70000"/>
              </a:lnSpc>
            </a:pP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«Сведений науки не следует сообщать учащемуся, но его надо привести к тому, чтобы он сам их находил, самодеятельно ими овладевал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</a:t>
            </a:r>
            <a:b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Дистервег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919170"/>
            <a:ext cx="9144000" cy="1223946"/>
          </a:xfrm>
          <a:noFill/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b="1" kern="1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Ориентация школьника на выполнение </a:t>
            </a:r>
          </a:p>
          <a:p>
            <a:pPr>
              <a:spcBef>
                <a:spcPts val="0"/>
              </a:spcBef>
              <a:buNone/>
            </a:pPr>
            <a:r>
              <a:rPr lang="ru-RU" b="1" kern="1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действий, выраженных в категориях: знаю/могу,  хочу,  делаю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(показатель успешности формирования УУД)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905000"/>
          <a:ext cx="9144000" cy="500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94"/>
                <a:gridCol w="1785950"/>
                <a:gridCol w="1000132"/>
                <a:gridCol w="4429124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Психологическая терминология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Педагогическая терминология 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Язык ребенка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Пед.ориентир</a:t>
                      </a:r>
                      <a:r>
                        <a:rPr lang="ru-RU" sz="1600" b="1" dirty="0" smtClean="0"/>
                        <a:t> (результат </a:t>
                      </a:r>
                      <a:r>
                        <a:rPr lang="ru-RU" sz="1600" b="1" dirty="0" err="1" smtClean="0"/>
                        <a:t>пед.воздействия</a:t>
                      </a:r>
                      <a:r>
                        <a:rPr lang="ru-RU" sz="1600" b="1" dirty="0" smtClean="0"/>
                        <a:t>, принятый и реализуемый школьником) </a:t>
                      </a:r>
                      <a:br>
                        <a:rPr lang="ru-RU" sz="1600" b="1" dirty="0" smtClean="0"/>
                      </a:br>
                      <a:r>
                        <a:rPr lang="ru-RU" sz="1600" b="1" dirty="0" smtClean="0"/>
                        <a:t>знаю/могу, хочу, делаю 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33802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Личностные универсальные учебные действия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Воспитание личности 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(Нравственное развитие  и формирование </a:t>
                      </a:r>
                      <a:r>
                        <a:rPr lang="ru-RU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познаватель-ного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интереса)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«Я сам»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Что такое хорошо и что такое плохо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«Хочу учиться»</a:t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«Учусь успеху»</a:t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«Живу в России»</a:t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«Расту хорошим человеком»</a:t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«В здоровом теле здоровый дух!» 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351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Регулятивные универсальные учебные действия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Самооргани-зация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«Я могу»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«Понимаю и действую»</a:t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«Контролирую ситуацию»</a:t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«Учусь оценивать»</a:t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«Думаю, пишу, говорю, показываю и делаю»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9996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Познавательные универсальные учебные действия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Исследователь-ская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культура  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«Я учусь»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«Ищу и нахожу»</a:t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«Изображаю и фиксирую»</a:t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«Читаю, говорю, понимаю»</a:t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«Мыслю логически»</a:t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«Решаю проблему»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Коммуникатив-ные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универсаль-ные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учебные действия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Культура общения  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«Мы вместе»  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«Всегда на связи»</a:t>
                      </a:r>
                      <a:b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«Я и Мы»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756FD-35E5-47C0-AAF6-FD2146DAC4F7}" type="slidenum">
              <a:rPr lang="ru-RU" sz="1800" b="1" smtClean="0">
                <a:solidFill>
                  <a:schemeClr val="accent6">
                    <a:lumMod val="50000"/>
                  </a:schemeClr>
                </a:solidFill>
              </a:rPr>
              <a:pPr>
                <a:defRPr/>
              </a:pPr>
              <a:t>47</a:t>
            </a:fld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E:\Картинки\Разные карт\GIRLDOG.WMF"/>
          <p:cNvPicPr>
            <a:picLocks noChangeAspect="1" noChangeArrowheads="1"/>
          </p:cNvPicPr>
          <p:nvPr/>
        </p:nvPicPr>
        <p:blipFill>
          <a:blip r:embed="rId2" cstate="print"/>
          <a:srcRect b="-11614"/>
          <a:stretch>
            <a:fillRect/>
          </a:stretch>
        </p:blipFill>
        <p:spPr bwMode="auto">
          <a:xfrm flipH="1">
            <a:off x="6894961" y="4724400"/>
            <a:ext cx="2249037" cy="229022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76200" y="-76200"/>
            <a:ext cx="9144000" cy="1252728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«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Сведений науки не следует сообщать учащемуся, но его надо привести к тому, чтобы он сам их находил, самодеятельно ими овладевал</a:t>
            </a:r>
            <a:r>
              <a:rPr kumimoji="0" lang="ru-RU" sz="28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» </a:t>
            </a:r>
            <a:br>
              <a:rPr kumimoji="0" lang="ru-RU" sz="28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</a:br>
            <a:r>
              <a:rPr kumimoji="0" lang="ru-RU" sz="28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А. </a:t>
            </a:r>
            <a:r>
              <a:rPr kumimoji="0" lang="ru-RU" sz="2800" i="1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Дистервег</a:t>
            </a:r>
            <a:endParaRPr kumimoji="0" lang="ru-RU" sz="2800" i="1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83BBF-4995-43B7-8986-781B263D2814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285728"/>
          <a:ext cx="8858312" cy="628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742955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Позиция педагога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</a:rPr>
                        <a:t>Тьютер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, медиатор, посредник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Помогает, направляет, сопровождает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Организует,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мотивирует, создает условия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Цели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Мотивировать на самообразование и непрерывное образование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Научить учиться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Помочь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с самоопределением личности (выявлением ее природы)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Способы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err="1" smtClean="0"/>
                        <a:t>Системно-деятельностный</a:t>
                      </a:r>
                      <a:r>
                        <a:rPr lang="ru-RU" sz="2000" dirty="0" smtClean="0"/>
                        <a:t> подход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Диалог (</a:t>
                      </a:r>
                      <a:r>
                        <a:rPr lang="ru-RU" sz="2000" dirty="0" err="1" smtClean="0"/>
                        <a:t>полилог</a:t>
                      </a:r>
                      <a:r>
                        <a:rPr lang="ru-RU" sz="2000" dirty="0" smtClean="0"/>
                        <a:t>)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Технологии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2000" dirty="0" smtClean="0"/>
                        <a:t>ИКТ</a:t>
                      </a:r>
                    </a:p>
                    <a:p>
                      <a:pPr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2000" dirty="0" smtClean="0"/>
                        <a:t>Проектная</a:t>
                      </a:r>
                    </a:p>
                    <a:p>
                      <a:pPr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2000" dirty="0" smtClean="0"/>
                        <a:t>Дифференциация</a:t>
                      </a:r>
                    </a:p>
                    <a:p>
                      <a:pPr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2000" dirty="0" smtClean="0"/>
                        <a:t>Проблемное (задачное) обучение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УУД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itchFamily="2" charset="2"/>
                        <a:buChar char="Ø"/>
                      </a:pPr>
                      <a:r>
                        <a:rPr lang="ru-RU" sz="2000" dirty="0" smtClean="0"/>
                        <a:t>Личностные</a:t>
                      </a:r>
                    </a:p>
                    <a:p>
                      <a:pPr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itchFamily="2" charset="2"/>
                        <a:buChar char="Ø"/>
                      </a:pPr>
                      <a:r>
                        <a:rPr lang="ru-RU" sz="2000" dirty="0" smtClean="0"/>
                        <a:t>Регулятивные</a:t>
                      </a:r>
                    </a:p>
                    <a:p>
                      <a:pPr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itchFamily="2" charset="2"/>
                        <a:buChar char="Ø"/>
                      </a:pPr>
                      <a:r>
                        <a:rPr lang="ru-RU" sz="2000" dirty="0" smtClean="0"/>
                        <a:t>Познавательные</a:t>
                      </a:r>
                    </a:p>
                    <a:p>
                      <a:pPr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itchFamily="2" charset="2"/>
                        <a:buChar char="Ø"/>
                      </a:pPr>
                      <a:r>
                        <a:rPr lang="ru-RU" sz="2000" dirty="0" smtClean="0"/>
                        <a:t>Коммуникативные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Результат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Личностный, </a:t>
                      </a:r>
                      <a:r>
                        <a:rPr lang="ru-RU" sz="2000" dirty="0" err="1" smtClean="0"/>
                        <a:t>метапредметный</a:t>
                      </a:r>
                      <a:r>
                        <a:rPr lang="ru-RU" sz="2000" dirty="0" smtClean="0"/>
                        <a:t>, предметный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Содержа-ние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Культурологические аспекты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Проживание и переживание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Фундаментальное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ядро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43042" y="285728"/>
            <a:ext cx="7286676" cy="785818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1142984"/>
            <a:ext cx="7286676" cy="1285884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2500306"/>
            <a:ext cx="7286676" cy="50006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3071810"/>
            <a:ext cx="7286676" cy="10001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643570" y="3071810"/>
            <a:ext cx="3286148" cy="1643074"/>
          </a:xfrm>
          <a:prstGeom prst="horizontalScroll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объединяет предметы цикла?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143380"/>
            <a:ext cx="7286676" cy="10001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214950"/>
            <a:ext cx="7286676" cy="28575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5572140"/>
            <a:ext cx="7286676" cy="10001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Картинка 129 из 437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3230"/>
          <a:stretch>
            <a:fillRect/>
          </a:stretch>
        </p:blipFill>
        <p:spPr bwMode="auto">
          <a:xfrm>
            <a:off x="4500594" y="3052924"/>
            <a:ext cx="4500562" cy="35193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496" y="44624"/>
            <a:ext cx="9072241" cy="678629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274638"/>
            <a:ext cx="5286375" cy="1143000"/>
          </a:xfr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ФГОС…</a:t>
            </a:r>
          </a:p>
        </p:txBody>
      </p:sp>
      <p:graphicFrame>
        <p:nvGraphicFramePr>
          <p:cNvPr id="9235" name="Group 19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696200" cy="3074983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957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Выглядит как…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Звучит как…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1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429684" cy="5929354"/>
          </a:xfrm>
          <a:prstGeom prst="rect">
            <a:avLst/>
          </a:prstGeom>
          <a:noFill/>
          <a:ln w="539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ПЛАН</a:t>
            </a:r>
          </a:p>
          <a:p>
            <a:pPr marL="514350" indent="-514350" algn="ctr">
              <a:spcBef>
                <a:spcPts val="0"/>
              </a:spcBef>
              <a:buFontTx/>
              <a:buAutoNum type="arabicPeriod"/>
            </a:pP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Эволюция образовательных моделей.</a:t>
            </a:r>
          </a:p>
          <a:p>
            <a:pPr marL="514350" indent="-514350" algn="ctr">
              <a:buFontTx/>
              <a:buAutoNum type="arabicPeriod"/>
            </a:pP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Конвенциональный характер стандартов.</a:t>
            </a:r>
          </a:p>
          <a:p>
            <a:pPr marL="514350" indent="-514350" algn="ctr">
              <a:buFontTx/>
              <a:buAutoNum type="arabicPeriod"/>
            </a:pP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Принципиальная новизна стандартов?</a:t>
            </a:r>
          </a:p>
          <a:p>
            <a:pPr marL="514350" indent="-514350" algn="ctr">
              <a:buFontTx/>
              <a:buAutoNum type="arabicPeriod"/>
            </a:pP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Технологические 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аспекты реализации стандартов.</a:t>
            </a:r>
            <a:endParaRPr lang="ru-RU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514350" indent="-514350" algn="ctr">
              <a:spcBef>
                <a:spcPts val="0"/>
              </a:spcBef>
              <a:buFontTx/>
              <a:buAutoNum type="arabicPeriod"/>
            </a:pP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z="1800" b="1" smtClean="0">
                <a:solidFill>
                  <a:schemeClr val="bg1"/>
                </a:solidFill>
              </a:rPr>
              <a:pPr/>
              <a:t>5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44624"/>
            <a:ext cx="9072241" cy="6786290"/>
          </a:xfr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>
              <a:buFontTx/>
              <a:buNone/>
            </a:pPr>
            <a:endParaRPr lang="ru-RU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endParaRPr lang="ru-RU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48680"/>
            <a:ext cx="8856984" cy="6048672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Новиков А. Методология учебной деятельности </a:t>
            </a:r>
            <a:r>
              <a:rPr lang="ru-RU" sz="2400" u="sng" dirty="0" smtClean="0">
                <a:solidFill>
                  <a:schemeClr val="bg1"/>
                </a:solidFill>
                <a:hlinkClick r:id="rId2"/>
              </a:rPr>
              <a:t>http://www.gumer.info/bibliotek_Buks/Pedagog/novik/02.php</a:t>
            </a:r>
            <a:endParaRPr lang="ru-RU" sz="2400" u="sng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 err="1" smtClean="0">
                <a:solidFill>
                  <a:schemeClr val="bg1"/>
                </a:solidFill>
              </a:rPr>
              <a:t>Мид</a:t>
            </a:r>
            <a:r>
              <a:rPr lang="ru-RU" sz="2400" dirty="0" smtClean="0">
                <a:solidFill>
                  <a:schemeClr val="bg1"/>
                </a:solidFill>
              </a:rPr>
              <a:t> М. Культура и мир детства. - М., 1988, с. 361.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Ильин Г.Л. Философия образования (идея непрерывности). – М.: «Вузовская книга», 2002. – 224 с.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Видт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И.Е. Культурологическая интерпретация эволюции образовательных моделей. // Педагогика, №3, 2003, с.32-38.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Пастернак Н.А. Воспитание ребенка: чего ждет семья от школы, а школа от семьи. // Образовательная политика №1 (51) 2011.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Гусельцева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М.С. Образование и общества: гуманистическая перспектива. // Образовательная политика №1 (51) 2011.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Цукерман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Г.А. Психология саморазвития: задача для подростков и их педагогов. − Рига: Эксперимент, 1997.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8640"/>
            <a:ext cx="6696744" cy="288032"/>
          </a:xfrm>
          <a:prstGeom prst="rect">
            <a:avLst/>
          </a:prstGeom>
          <a:noFill/>
          <a:ln w="539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ЛИТЕРАТУРА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z="1800" b="1" smtClean="0">
                <a:solidFill>
                  <a:schemeClr val="bg1"/>
                </a:solidFill>
              </a:rPr>
              <a:pPr/>
              <a:t>50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628800"/>
            <a:ext cx="7286676" cy="4371968"/>
          </a:xfrm>
          <a:prstGeom prst="rect">
            <a:avLst/>
          </a:prstGeom>
          <a:noFill/>
          <a:ln w="539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1.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Эволюция образовательных моделей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C6F7-F04C-475F-814C-8FBDCE0BD999}" type="slidenum">
              <a:rPr lang="ru-RU" sz="1800" smtClean="0">
                <a:solidFill>
                  <a:schemeClr val="bg1"/>
                </a:solidFill>
              </a:rPr>
              <a:pPr/>
              <a:t>6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71470" y="104570"/>
            <a:ext cx="9144000" cy="1252728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«Цели образования – это цели соответствующего общества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И.С.Гессен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118872"/>
            <a:ext cx="9144000" cy="1252728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«Цели образования – это цели соответствующего общества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И.С.Гессен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927591"/>
            <a:ext cx="8839200" cy="4244609"/>
          </a:xfr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10000"/>
              </a:lnSpc>
              <a:buBlip>
                <a:blip r:embed="rId2"/>
              </a:buBlip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ОБЩЕСТВО </a:t>
            </a:r>
          </a:p>
          <a:p>
            <a:pPr marL="324000" indent="0">
              <a:lnSpc>
                <a:spcPct val="79000"/>
              </a:lnSpc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требует «системы непрерывного образования, предполагающей постоянное обновление, индивидуализацию спроса и возможностей его удовлетворения, ключевой характеристикой такого образования становится не только передача знаний и технологий, но и формирование творческих компетентностей, </a:t>
            </a: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готовности к переобучению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</p:txBody>
      </p:sp>
      <p:pic>
        <p:nvPicPr>
          <p:cNvPr id="4" name="Picture 6" descr="Картинка 202 из 138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53490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bg1"/>
                </a:solidFill>
              </a:rPr>
              <a:pPr/>
              <a:t>7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391400" y="5410200"/>
            <a:ext cx="152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0"/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lnSpc>
                <a:spcPct val="110000"/>
              </a:lnSpc>
              <a:buClr>
                <a:schemeClr val="accent1"/>
              </a:buClr>
              <a:buSzPct val="80000"/>
            </a:pPr>
            <a:r>
              <a:rPr lang="ru-RU" sz="3200" b="1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(ННШ)</a:t>
            </a:r>
            <a:endParaRPr lang="ru-RU" sz="3200" b="1" i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905000"/>
            <a:ext cx="8534400" cy="685799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ИНФОРМАЦИОННОЕ ОБЩЕСТВО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32391"/>
            <a:ext cx="8229600" cy="3254009"/>
          </a:xfr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ОБЩЕСТВО </a:t>
            </a:r>
            <a:r>
              <a:rPr lang="ru-RU" spc="-3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«Востребован специалист, который не будет ждать инструкций, а вступит в жизнь со сложившимся творческим, проектно-конструктивным и духовно-личностным опытом»</a:t>
            </a:r>
            <a:r>
              <a:rPr lang="ru-RU" spc="-3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ru-RU" spc="-3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Картинка 392 из 283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438400" cy="210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bg1"/>
                </a:solidFill>
              </a:rPr>
              <a:pPr/>
              <a:t>8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62000" y="2209801"/>
            <a:ext cx="7924800" cy="685799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ИНФОРМАЦИОННОЕ ОБЩЕСТВО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85728"/>
            <a:ext cx="91440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«Цели образования – это цели соответствующего общества</a:t>
            </a:r>
            <a:r>
              <a:rPr kumimoji="0" lang="ru-RU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» </a:t>
            </a:r>
            <a:r>
              <a:rPr kumimoji="0" lang="ru-RU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И.С.Гессен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701809"/>
          </a:xfr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ОБРАЗОВАНИЯ СЕГОДНЯ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не просто вооружить выпускника фиксированным набором знаний, а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сформировать у него умение и желание учиться всю жизнь, работать в команде, способность к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самоизменению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саморазвитию на основе рефлексивной самоорганизации, способность к непрерывной работе над собой, к собственному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самостроению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http://www.giport.ru/img/news/2008/10/200810151055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59185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3400" y="6507480"/>
            <a:ext cx="733864" cy="274320"/>
          </a:xfrm>
        </p:spPr>
        <p:txBody>
          <a:bodyPr/>
          <a:lstStyle/>
          <a:p>
            <a:fld id="{A483448D-3A78-4528-A469-B745A65DA480}" type="slidenum">
              <a:rPr lang="en-US" sz="1800" b="1" smtClean="0">
                <a:solidFill>
                  <a:schemeClr val="accent1"/>
                </a:solidFill>
              </a:rPr>
              <a:pPr/>
              <a:t>9</a:t>
            </a:fld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52728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«Цели образования – это цели соответствующего общества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И.С.Гессен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2130</TotalTime>
  <Words>3116</Words>
  <Application>Microsoft Office PowerPoint</Application>
  <PresentationFormat>Экран (4:3)</PresentationFormat>
  <Paragraphs>749</Paragraphs>
  <Slides>50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КАФЕДРА ГУМАНИТАРНОГО ОБРАЗОВАНИЯ</vt:lpstr>
      <vt:lpstr>Слайд 2</vt:lpstr>
      <vt:lpstr>Слайд 3</vt:lpstr>
      <vt:lpstr>Слайд 4</vt:lpstr>
      <vt:lpstr>Слайд 5</vt:lpstr>
      <vt:lpstr>«Цели образования – это цели соответствующего общества»  И.С.Гессен</vt:lpstr>
      <vt:lpstr>«Цели образования – это цели соответствующего общества»  И.С.Гессен</vt:lpstr>
      <vt:lpstr>Слайд 8</vt:lpstr>
      <vt:lpstr>«Цели образования – это цели соответствующего общества»  И.С.Гессен</vt:lpstr>
      <vt:lpstr>Слайд 10</vt:lpstr>
      <vt:lpstr>Слайд 11</vt:lpstr>
      <vt:lpstr>Слайд 12</vt:lpstr>
      <vt:lpstr>Слайд 13</vt:lpstr>
      <vt:lpstr>Слайд 14</vt:lpstr>
      <vt:lpstr>«Цели образования – это цели соответствующего общества»  И.С.Гессен</vt:lpstr>
      <vt:lpstr>Стандарты – социальная конвенциональная норма,  общественный договор между семьей, обществом и  государством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ИТОГОВАЯ АТТЕСТАЦИЯ УЧАЩИХСЯ НА СТУПЕНЯХ ОСНОВНОГО И ПОЛНОГО СРЕДНЕГО ОБРАЗОВАНИЯ ДОЛЖНА ВКЛЮЧАТЬ</vt:lpstr>
      <vt:lpstr>Слайд 25</vt:lpstr>
      <vt:lpstr>ХАРАКТЕРНЫЕ ЧЕРТЫ ГУМАНИСТИЧЕСКОЙ ПЕДАГОГИКИ6 </vt:lpstr>
      <vt:lpstr>«Великая цель образования  это не знания, а действия»  Герберт Спенсер </vt:lpstr>
      <vt:lpstr>Слайд 28</vt:lpstr>
      <vt:lpstr>Слайд 29</vt:lpstr>
      <vt:lpstr>Слайд 30</vt:lpstr>
      <vt:lpstr>Слайд 31</vt:lpstr>
      <vt:lpstr>ПРЕДСТАВЛЕНИЯ О РЕЗУЛЬТАТЕ ОБРАЗОВАНИЯ</vt:lpstr>
      <vt:lpstr>Слайд 33</vt:lpstr>
      <vt:lpstr>Слайд 34</vt:lpstr>
      <vt:lpstr>Слайд 35</vt:lpstr>
      <vt:lpstr>«Великая цель образования  это не знания, а действия»  Герберт Спенсер</vt:lpstr>
      <vt:lpstr>Слайд 37</vt:lpstr>
      <vt:lpstr>Слайд 38</vt:lpstr>
      <vt:lpstr>Слайд 39</vt:lpstr>
      <vt:lpstr>Слайд 40</vt:lpstr>
      <vt:lpstr>«Сведений науки не следует сообщать учащемуся, но его надо привести к тому, чтобы он сам их находил, самодеятельно ими овладевал»   А. Дистервег</vt:lpstr>
      <vt:lpstr>«Сведений науки не следует сообщать учащемуся, но его надо привести к тому, чтобы он сам их находил, самодеятельно ими овладевал»   А. Дистервег</vt:lpstr>
      <vt:lpstr>«Сведений науки не следует сообщать учащемуся, но его надо привести к тому, чтобы он сам их находил, самодеятельно ими овладевал»   А. Дистервег</vt:lpstr>
      <vt:lpstr>«Сведений науки не следует сообщать учащемуся, но его надо привести к тому, чтобы он сам их находил, самодеятельно ими овладевал»   А. Дистервег</vt:lpstr>
      <vt:lpstr>«Сведений науки не следует сообщать учащемуся, но его надо привести к тому, чтобы он сам их находил, самодеятельно ими овладевал»   А. Дистервег</vt:lpstr>
      <vt:lpstr>«Сведений науки не следует сообщать учащемуся, но его надо привести к тому, чтобы он сам их находил, самодеятельно ими овладевал»   А. Дистервег</vt:lpstr>
      <vt:lpstr>Слайд 47</vt:lpstr>
      <vt:lpstr>Слайд 48</vt:lpstr>
      <vt:lpstr>ФГОС…</vt:lpstr>
      <vt:lpstr>Слайд 50</vt:lpstr>
    </vt:vector>
  </TitlesOfParts>
  <Company>Kontora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207</cp:revision>
  <dcterms:created xsi:type="dcterms:W3CDTF">2008-11-26T12:06:38Z</dcterms:created>
  <dcterms:modified xsi:type="dcterms:W3CDTF">2012-03-04T09:18:21Z</dcterms:modified>
</cp:coreProperties>
</file>